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charts/chart1.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charts/chart2.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Employment rate (%)</c:v>
                </c:pt>
              </c:strCache>
            </c:strRef>
          </c:tx>
          <c:spPr>
            <a:solidFill>
              <a:srgbClr val="172133"/>
            </a:solidFill>
            <a:effectLst/>
          </c:spPr>
          <c:invertIfNegative val="0"/>
          <c:dLbls>
            <c:numFmt formatCode="[$-809]#,##0.0" sourceLinked="0"/>
            <c:txPr>
              <a:bodyPr/>
              <a:lstStyle/>
              <a:p>
                <a:pPr>
                  <a:defRPr b="0" i="0" strike="noStrike" sz="900" u="none">
                    <a:solidFill>
                      <a:srgbClr val="172133"/>
                    </a:solidFill>
                    <a:latin typeface="Arial"/>
                  </a:defRPr>
                </a:pPr>
              </a:p>
            </c:txPr>
            <c:showLegendKey val="0"/>
            <c:showVal val="1"/>
            <c:showCatName val="0"/>
            <c:showSerName val="0"/>
            <c:showPercent val="0"/>
            <c:showBubbleSize val="0"/>
            <c:showLeaderLines val="0"/>
          </c:dLbls>
          <c:dPt>
            <c:idx val="0"/>
            <c:invertIfNegative val="0"/>
            <c:bubble3D val="0"/>
            <c:spPr>
              <a:solidFill>
                <a:srgbClr val="172133"/>
              </a:solidFill>
              <a:effectLst/>
            </c:spPr>
          </c:dPt>
          <c:dPt>
            <c:idx val="1"/>
            <c:invertIfNegative val="0"/>
            <c:bubble3D val="0"/>
            <c:spPr>
              <a:solidFill>
                <a:srgbClr val="172133"/>
              </a:solidFill>
              <a:effectLst/>
            </c:spPr>
          </c:dPt>
          <c:dPt>
            <c:idx val="2"/>
            <c:invertIfNegative val="0"/>
            <c:bubble3D val="0"/>
            <c:spPr>
              <a:solidFill>
                <a:srgbClr val="172133"/>
              </a:solidFill>
              <a:effectLst/>
            </c:spPr>
          </c:dPt>
          <c:dPt>
            <c:idx val="3"/>
            <c:invertIfNegative val="0"/>
            <c:bubble3D val="0"/>
            <c:spPr>
              <a:solidFill>
                <a:srgbClr val="B88C26"/>
              </a:solidFill>
              <a:effectLst/>
            </c:spPr>
          </c:dPt>
          <c:dPt>
            <c:idx val="4"/>
            <c:invertIfNegative val="0"/>
            <c:bubble3D val="0"/>
            <c:spPr>
              <a:solidFill>
                <a:srgbClr val="172133"/>
              </a:solidFill>
              <a:effectLst/>
            </c:spPr>
          </c:dPt>
          <c:dPt>
            <c:idx val="5"/>
            <c:invertIfNegative val="0"/>
            <c:bubble3D val="0"/>
            <c:spPr>
              <a:solidFill>
                <a:srgbClr val="172133"/>
              </a:solidFill>
              <a:effectLst/>
            </c:spPr>
          </c:dPt>
          <c:dPt>
            <c:idx val="6"/>
            <c:invertIfNegative val="0"/>
            <c:bubble3D val="0"/>
            <c:spPr>
              <a:solidFill>
                <a:srgbClr val="172133"/>
              </a:solidFill>
              <a:effectLst/>
            </c:spPr>
          </c:dPt>
          <c:cat>
            <c:multiLvlStrRef>
              <c:f>Sheet1!$A$2:$A$8</c:f>
              <c:multiLvlStrCache>
                <c:ptCount val="7"/>
                <c:lvl>
                  <c:pt idx="0">
                    <c:v>Malta</c:v>
                  </c:pt>
                  <c:pt idx="1">
                    <c:v>Netherlands</c:v>
                  </c:pt>
                  <c:pt idx="2">
                    <c:v>Czechia</c:v>
                  </c:pt>
                  <c:pt idx="3">
                    <c:v>European Union</c:v>
                  </c:pt>
                  <c:pt idx="4">
                    <c:v>Greece</c:v>
                  </c:pt>
                  <c:pt idx="5">
                    <c:v>Romania</c:v>
                  </c:pt>
                  <c:pt idx="6">
                    <c:v>Italy</c:v>
                  </c:pt>
                </c:lvl>
              </c:multiLvlStrCache>
            </c:multiLvlStrRef>
          </c:cat>
          <c:val>
            <c:numRef>
              <c:f>Sheet1!$B$2:$B$8</c:f>
              <c:numCache>
                <c:formatCode>General</c:formatCode>
                <c:ptCount val="7"/>
                <c:pt idx="0">
                  <c:v>83.6</c:v>
                </c:pt>
                <c:pt idx="1">
                  <c:v>83.4</c:v>
                </c:pt>
                <c:pt idx="2">
                  <c:v>82.9</c:v>
                </c:pt>
                <c:pt idx="3">
                  <c:v>76.1</c:v>
                </c:pt>
                <c:pt idx="4">
                  <c:v>71</c:v>
                </c:pt>
                <c:pt idx="5">
                  <c:v>69</c:v>
                </c:pt>
                <c:pt idx="6">
                  <c:v>67.6</c:v>
                </c:pt>
              </c:numCache>
            </c:numRef>
          </c:val>
        </c:ser>
        <c:dLbls>
          <c:numFmt formatCode="[$-809]#,##0.0" sourceLinked="0"/>
          <c:txPr>
            <a:bodyPr/>
            <a:lstStyle/>
            <a:p>
              <a:pPr>
                <a:defRPr b="0" i="0" strike="noStrike" sz="900" u="none">
                  <a:solidFill>
                    <a:srgbClr val="172133"/>
                  </a:solidFill>
                  <a:latin typeface="Arial"/>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950" b="0" i="0" u="none" strike="noStrike">
                <a:solidFill>
                  <a:srgbClr val="172133"/>
                </a:solidFill>
                <a:latin typeface="Arial"/>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Employment rate (%)</c:v>
                </c:pt>
              </c:strCache>
            </c:strRef>
          </c:tx>
          <c:spPr>
            <a:solidFill>
              <a:srgbClr val="172133"/>
            </a:solidFill>
            <a:effectLst/>
          </c:spPr>
          <c:invertIfNegative val="0"/>
          <c:dLbls>
            <c:numFmt formatCode="[$-809]#,##0.0" sourceLinked="0"/>
            <c:txPr>
              <a:bodyPr/>
              <a:lstStyle/>
              <a:p>
                <a:pPr>
                  <a:defRPr b="0" i="0" strike="noStrike" sz="900" u="none">
                    <a:solidFill>
                      <a:srgbClr val="172133"/>
                    </a:solidFill>
                    <a:latin typeface="Arial"/>
                  </a:defRPr>
                </a:pPr>
              </a:p>
            </c:txPr>
            <c:showLegendKey val="0"/>
            <c:showVal val="1"/>
            <c:showCatName val="0"/>
            <c:showSerName val="0"/>
            <c:showPercent val="0"/>
            <c:showBubbleSize val="0"/>
            <c:showLeaderLines val="0"/>
          </c:dLbls>
          <c:dPt>
            <c:idx val="0"/>
            <c:invertIfNegative val="0"/>
            <c:bubble3D val="0"/>
            <c:spPr>
              <a:solidFill>
                <a:srgbClr val="172133"/>
              </a:solidFill>
              <a:effectLst/>
            </c:spPr>
          </c:dPt>
          <c:dPt>
            <c:idx val="1"/>
            <c:invertIfNegative val="0"/>
            <c:bubble3D val="0"/>
            <c:spPr>
              <a:solidFill>
                <a:srgbClr val="172133"/>
              </a:solidFill>
              <a:effectLst/>
            </c:spPr>
          </c:dPt>
          <c:dPt>
            <c:idx val="2"/>
            <c:invertIfNegative val="0"/>
            <c:bubble3D val="0"/>
            <c:spPr>
              <a:solidFill>
                <a:srgbClr val="172133"/>
              </a:solidFill>
              <a:effectLst/>
            </c:spPr>
          </c:dPt>
          <c:dPt>
            <c:idx val="3"/>
            <c:invertIfNegative val="0"/>
            <c:bubble3D val="0"/>
            <c:spPr>
              <a:solidFill>
                <a:srgbClr val="B88C26"/>
              </a:solidFill>
              <a:effectLst/>
            </c:spPr>
          </c:dPt>
          <c:dPt>
            <c:idx val="4"/>
            <c:invertIfNegative val="0"/>
            <c:bubble3D val="0"/>
            <c:spPr>
              <a:solidFill>
                <a:srgbClr val="172133"/>
              </a:solidFill>
              <a:effectLst/>
            </c:spPr>
          </c:dPt>
          <c:dPt>
            <c:idx val="5"/>
            <c:invertIfNegative val="0"/>
            <c:bubble3D val="0"/>
            <c:spPr>
              <a:solidFill>
                <a:srgbClr val="172133"/>
              </a:solidFill>
              <a:effectLst/>
            </c:spPr>
          </c:dPt>
          <c:dPt>
            <c:idx val="6"/>
            <c:invertIfNegative val="0"/>
            <c:bubble3D val="0"/>
            <c:spPr>
              <a:solidFill>
                <a:srgbClr val="172133"/>
              </a:solidFill>
              <a:effectLst/>
            </c:spPr>
          </c:dPt>
          <c:cat>
            <c:multiLvlStrRef>
              <c:f>Sheet1!$A$2:$A$8</c:f>
              <c:multiLvlStrCache>
                <c:ptCount val="7"/>
                <c:lvl>
                  <c:pt idx="0">
                    <c:v>Warszawski stołeczny (PL)</c:v>
                  </c:pt>
                  <c:pt idx="1">
                    <c:v>Praha (CZ)</c:v>
                  </c:pt>
                  <c:pt idx="2">
                    <c:v>Åland (FI)</c:v>
                  </c:pt>
                  <c:pt idx="3">
                    <c:v>European Union</c:v>
                  </c:pt>
                  <c:pt idx="4">
                    <c:v>Campania (IT)</c:v>
                  </c:pt>
                  <c:pt idx="5">
                    <c:v>Calabria (IT)</c:v>
                  </c:pt>
                  <c:pt idx="6">
                    <c:v>Guyane (FR)</c:v>
                  </c:pt>
                </c:lvl>
              </c:multiLvlStrCache>
            </c:multiLvlStrRef>
          </c:cat>
          <c:val>
            <c:numRef>
              <c:f>Sheet1!$B$2:$B$8</c:f>
              <c:numCache>
                <c:formatCode>General</c:formatCode>
                <c:ptCount val="7"/>
                <c:pt idx="0">
                  <c:v>86.9</c:v>
                </c:pt>
                <c:pt idx="1">
                  <c:v>86</c:v>
                </c:pt>
                <c:pt idx="2">
                  <c:v>85.5</c:v>
                </c:pt>
                <c:pt idx="3">
                  <c:v>76.1</c:v>
                </c:pt>
                <c:pt idx="4">
                  <c:v>50.8</c:v>
                </c:pt>
                <c:pt idx="5">
                  <c:v>50.3</c:v>
                </c:pt>
                <c:pt idx="6">
                  <c:v>50</c:v>
                </c:pt>
              </c:numCache>
            </c:numRef>
          </c:val>
        </c:ser>
        <c:dLbls>
          <c:numFmt formatCode="[$-809]#,##0.0" sourceLinked="0"/>
          <c:txPr>
            <a:bodyPr/>
            <a:lstStyle/>
            <a:p>
              <a:pPr>
                <a:defRPr b="0" i="0" strike="noStrike" sz="900" u="none">
                  <a:solidFill>
                    <a:srgbClr val="172133"/>
                  </a:solidFill>
                  <a:latin typeface="Arial"/>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950" b="0" i="0" u="none" strike="noStrike">
                <a:solidFill>
                  <a:srgbClr val="172133"/>
                </a:solidFill>
                <a:latin typeface="Arial"/>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Employment Rates Vary Far More Between EU Regions Than Between Countries
EU employment reached 76.1% in 2025, 1.9 points short of the 2030 target. Which countries lead, and where the gap between regions is widest.
Last updated 2026-10-22
silverdatalab.com/studies/european-regional-employment-divide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Employment rate of people aged 20 to 64 in 2025, highest and lowest EU Member States: Malta 83.6%, the Netherlands 83.4% and Czechia 82.9% above the EU average of 76.1%, and Greece 71.0%, Romania 69.0% and Italy 67.6% below it, all read against the 78% EU target for 2030.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Regional distances are far larger than national ones: 36.9 points between the highest region and the lowest comparable one in 2025, against 16.0 points between Member States.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Employment rate, people aged 20-64, 2025
Employment rate (%)
Three highest and three lowest of the 27 EU Member States, with the EU aggregate for reference. The 2030 EU target is 78.0%.
Source: lfsi_emp_a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Employment rate by NUTS 2 region, people aged 20-64, 2025
Employment rate (%)
Three highest and three lowest of the 244 EU regions with a published value, with the EU aggregate for reference.
Source: lfst_r_lfe2emprtn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1729"/>
        </a:solidFill>
      </p:bgPr>
    </p:bg>
    <p:spTree>
      <p:nvGrpSpPr>
        <p:cNvPr id="1" name=""/>
        <p:cNvGrpSpPr/>
        <p:nvPr/>
      </p:nvGrpSpPr>
      <p:grpSpPr>
        <a:xfrm>
          <a:off x="0" y="0"/>
          <a:ext cx="0" cy="0"/>
          <a:chOff x="0" y="0"/>
          <a:chExt cx="0" cy="0"/>
        </a:xfrm>
      </p:grpSpPr>
      <p:sp>
        <p:nvSpPr>
          <p:cNvPr id="2" name="Text 0"/>
          <p:cNvSpPr/>
          <p:nvPr/>
        </p:nvSpPr>
        <p:spPr>
          <a:xfrm>
            <a:off x="502920" y="411480"/>
            <a:ext cx="4572000" cy="228600"/>
          </a:xfrm>
          <a:prstGeom prst="rect">
            <a:avLst/>
          </a:prstGeom>
          <a:noFill/>
          <a:ln/>
        </p:spPr>
        <p:txBody>
          <a:bodyPr wrap="square" lIns="0" tIns="0" rIns="0" bIns="0" rtlCol="0" anchor="ctr"/>
          <a:lstStyle/>
          <a:p>
            <a:pPr indent="0" marL="0">
              <a:buNone/>
            </a:pPr>
            <a:r>
              <a:rPr lang="en-US" sz="1100" b="1" spc="220" kern="0" dirty="0">
                <a:solidFill>
                  <a:srgbClr val="B88C26"/>
                </a:solidFill>
                <a:latin typeface="Arial" pitchFamily="34" charset="0"/>
                <a:ea typeface="Arial" pitchFamily="34" charset="-122"/>
                <a:cs typeface="Arial" pitchFamily="34" charset="-120"/>
              </a:rPr>
              <a:t>SILVER DATA LAB</a:t>
            </a:r>
            <a:endParaRPr lang="en-US" sz="1100" dirty="0"/>
          </a:p>
        </p:txBody>
      </p:sp>
      <p:sp>
        <p:nvSpPr>
          <p:cNvPr id="3" name="Text 1"/>
          <p:cNvSpPr/>
          <p:nvPr/>
        </p:nvSpPr>
        <p:spPr>
          <a:xfrm>
            <a:off x="502920" y="658368"/>
            <a:ext cx="4572000" cy="201168"/>
          </a:xfrm>
          <a:prstGeom prst="rect">
            <a:avLst/>
          </a:prstGeom>
          <a:noFill/>
          <a:ln/>
        </p:spPr>
        <p:txBody>
          <a:bodyPr wrap="square" lIns="0" tIns="0" rIns="0" bIns="0" rtlCol="0" anchor="ctr"/>
          <a:lstStyle/>
          <a:p>
            <a:pPr indent="0" marL="0">
              <a:buNone/>
            </a:pPr>
            <a:r>
              <a:rPr lang="en-US" sz="850" spc="120" kern="0" dirty="0">
                <a:solidFill>
                  <a:srgbClr val="AFB7C4"/>
                </a:solidFill>
                <a:latin typeface="Arial" pitchFamily="34" charset="0"/>
                <a:ea typeface="Arial" pitchFamily="34" charset="-122"/>
                <a:cs typeface="Arial" pitchFamily="34" charset="-120"/>
              </a:rPr>
              <a:t>EMPLOYMENT AND SOCIAL POLICY</a:t>
            </a:r>
            <a:endParaRPr lang="en-US" sz="850" dirty="0"/>
          </a:p>
        </p:txBody>
      </p:sp>
      <p:sp>
        <p:nvSpPr>
          <p:cNvPr id="4" name="Text 2"/>
          <p:cNvSpPr/>
          <p:nvPr/>
        </p:nvSpPr>
        <p:spPr>
          <a:xfrm>
            <a:off x="502920" y="1554480"/>
            <a:ext cx="6858000" cy="1463040"/>
          </a:xfrm>
          <a:prstGeom prst="rect">
            <a:avLst/>
          </a:prstGeom>
          <a:noFill/>
          <a:ln/>
        </p:spPr>
        <p:txBody>
          <a:bodyPr wrap="square" lIns="0" tIns="0" rIns="0" bIns="0" rtlCol="0" anchor="t">
            <a:normAutofit/>
          </a:bodyPr>
          <a:lstStyle/>
          <a:p>
            <a:pPr indent="0" marL="0">
              <a:buNone/>
            </a:pPr>
            <a:r>
              <a:rPr lang="en-US" sz="3000" b="1" dirty="0">
                <a:solidFill>
                  <a:srgbClr val="FFFFFF"/>
                </a:solidFill>
                <a:latin typeface="Arial" pitchFamily="34" charset="0"/>
                <a:ea typeface="Arial" pitchFamily="34" charset="-122"/>
                <a:cs typeface="Arial" pitchFamily="34" charset="-120"/>
              </a:rPr>
              <a:t>Employment Rates Vary Far More Between EU Regions Than Between Countries</a:t>
            </a:r>
            <a:endParaRPr lang="en-US" sz="3000" dirty="0"/>
          </a:p>
        </p:txBody>
      </p:sp>
      <p:sp>
        <p:nvSpPr>
          <p:cNvPr id="5" name="Text 3"/>
          <p:cNvSpPr/>
          <p:nvPr/>
        </p:nvSpPr>
        <p:spPr>
          <a:xfrm>
            <a:off x="502920" y="3127248"/>
            <a:ext cx="6400800" cy="822960"/>
          </a:xfrm>
          <a:prstGeom prst="rect">
            <a:avLst/>
          </a:prstGeom>
          <a:noFill/>
          <a:ln/>
        </p:spPr>
        <p:txBody>
          <a:bodyPr wrap="square" lIns="0" tIns="0" rIns="0" bIns="0" rtlCol="0" anchor="t"/>
          <a:lstStyle/>
          <a:p>
            <a:pPr indent="0" marL="0">
              <a:buNone/>
            </a:pPr>
            <a:r>
              <a:rPr lang="en-US" sz="1250" dirty="0">
                <a:solidFill>
                  <a:srgbClr val="AFB7C4"/>
                </a:solidFill>
                <a:latin typeface="Arial" pitchFamily="34" charset="0"/>
                <a:ea typeface="Arial" pitchFamily="34" charset="-122"/>
                <a:cs typeface="Arial" pitchFamily="34" charset="-120"/>
              </a:rPr>
              <a:t>EU employment reached 76.1% in 2025, 1.9 points short of the 2030 target. Which countries lead, and where the gap between regions is widest.</a:t>
            </a:r>
            <a:endParaRPr lang="en-US" sz="1250" dirty="0"/>
          </a:p>
        </p:txBody>
      </p:sp>
      <p:sp>
        <p:nvSpPr>
          <p:cNvPr id="6" name="Text 4"/>
          <p:cNvSpPr/>
          <p:nvPr/>
        </p:nvSpPr>
        <p:spPr>
          <a:xfrm>
            <a:off x="502920" y="4229100"/>
            <a:ext cx="5852160" cy="201168"/>
          </a:xfrm>
          <a:prstGeom prst="rect">
            <a:avLst/>
          </a:prstGeom>
          <a:noFill/>
          <a:ln/>
        </p:spPr>
        <p:txBody>
          <a:bodyPr wrap="square" lIns="0" tIns="0" rIns="0" bIns="0" rtlCol="0" anchor="ctr"/>
          <a:lstStyle/>
          <a:p>
            <a:pPr indent="0" marL="0">
              <a:buNone/>
            </a:pPr>
            <a:r>
              <a:rPr lang="en-US" sz="950" dirty="0">
                <a:solidFill>
                  <a:srgbClr val="AFB7C4"/>
                </a:solidFill>
                <a:latin typeface="Arial" pitchFamily="34" charset="0"/>
                <a:ea typeface="Arial" pitchFamily="34" charset="-122"/>
                <a:cs typeface="Arial" pitchFamily="34" charset="-120"/>
              </a:rPr>
              <a:t>Silver Data Lab Research Desk   ·   Statistical analysis</a:t>
            </a:r>
            <a:endParaRPr lang="en-US" sz="950" dirty="0"/>
          </a:p>
        </p:txBody>
      </p:sp>
      <p:sp>
        <p:nvSpPr>
          <p:cNvPr id="7" name="Text 5"/>
          <p:cNvSpPr/>
          <p:nvPr/>
        </p:nvSpPr>
        <p:spPr>
          <a:xfrm>
            <a:off x="502920" y="4430268"/>
            <a:ext cx="5852160" cy="201168"/>
          </a:xfrm>
          <a:prstGeom prst="rect">
            <a:avLst/>
          </a:prstGeom>
          <a:noFill/>
          <a:ln/>
        </p:spPr>
        <p:txBody>
          <a:bodyPr wrap="square" lIns="0" tIns="0" rIns="0" bIns="0" rtlCol="0" anchor="ctr"/>
          <a:lstStyle/>
          <a:p>
            <a:pPr indent="0" marL="0">
              <a:buNone/>
            </a:pPr>
            <a:r>
              <a:rPr lang="en-US" sz="950" dirty="0">
                <a:solidFill>
                  <a:srgbClr val="AFB7C4"/>
                </a:solidFill>
                <a:latin typeface="Arial" pitchFamily="34" charset="0"/>
                <a:ea typeface="Arial" pitchFamily="34" charset="-122"/>
                <a:cs typeface="Arial" pitchFamily="34" charset="-120"/>
              </a:rPr>
              <a:t>Reference period 2025   ·   Last updated 2026-10-22</a:t>
            </a:r>
            <a:endParaRPr lang="en-US" sz="950" dirty="0"/>
          </a:p>
        </p:txBody>
      </p:sp>
      <p:sp>
        <p:nvSpPr>
          <p:cNvPr id="8" name="Text 6"/>
          <p:cNvSpPr/>
          <p:nvPr/>
        </p:nvSpPr>
        <p:spPr>
          <a:xfrm>
            <a:off x="502920" y="4631436"/>
            <a:ext cx="5852160" cy="201168"/>
          </a:xfrm>
          <a:prstGeom prst="rect">
            <a:avLst/>
          </a:prstGeom>
          <a:noFill/>
          <a:ln/>
        </p:spPr>
        <p:txBody>
          <a:bodyPr wrap="square" lIns="0" tIns="0" rIns="0" bIns="0" rtlCol="0" anchor="ctr"/>
          <a:lstStyle/>
          <a:p>
            <a:pPr indent="0" marL="0">
              <a:buNone/>
            </a:pPr>
            <a:r>
              <a:rPr lang="en-US" sz="900" dirty="0">
                <a:solidFill>
                  <a:srgbClr val="6B7380"/>
                </a:solidFill>
                <a:latin typeface="Arial" pitchFamily="34" charset="0"/>
                <a:ea typeface="Arial" pitchFamily="34" charset="-122"/>
                <a:cs typeface="Arial" pitchFamily="34" charset="-120"/>
              </a:rPr>
              <a:t>silverdatalab.com/studies/european-regional-employment-divide</a:t>
            </a:r>
            <a:endParaRPr lang="en-US" sz="900" dirty="0"/>
          </a:p>
        </p:txBody>
      </p:sp>
      <p:sp>
        <p:nvSpPr>
          <p:cNvPr id="9" name="Shape 7"/>
          <p:cNvSpPr/>
          <p:nvPr/>
        </p:nvSpPr>
        <p:spPr>
          <a:xfrm rot="5400000">
            <a:off x="7360920" y="1417320"/>
            <a:ext cx="1463040" cy="1463040"/>
          </a:xfrm>
          <a:prstGeom prst="hexagon">
            <a:avLst/>
          </a:prstGeom>
          <a:solidFill>
            <a:srgbClr val="FFFFFF">
              <a:alpha val="0"/>
            </a:srgbClr>
          </a:solidFill>
          <a:ln w="15875">
            <a:solidFill>
              <a:srgbClr val="24304A"/>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E1729"/>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65760"/>
            <a:ext cx="8138160" cy="228600"/>
          </a:xfrm>
          <a:prstGeom prst="rect">
            <a:avLst/>
          </a:prstGeom>
          <a:noFill/>
          <a:ln/>
        </p:spPr>
        <p:txBody>
          <a:bodyPr wrap="square" lIns="0" tIns="0" rIns="0" bIns="0" rtlCol="0" anchor="ctr"/>
          <a:lstStyle/>
          <a:p>
            <a:pPr indent="0" marL="0">
              <a:buNone/>
            </a:pPr>
            <a:r>
              <a:rPr lang="en-US" sz="1000" b="1" spc="160" kern="0" dirty="0">
                <a:solidFill>
                  <a:srgbClr val="B88C26"/>
                </a:solidFill>
                <a:latin typeface="Arial" pitchFamily="34" charset="0"/>
                <a:ea typeface="Arial" pitchFamily="34" charset="-122"/>
                <a:cs typeface="Arial" pitchFamily="34" charset="-120"/>
              </a:rPr>
              <a:t>EMPLOYMENT AND SOCIAL POLICY</a:t>
            </a:r>
            <a:endParaRPr lang="en-US" sz="1000" dirty="0"/>
          </a:p>
        </p:txBody>
      </p:sp>
      <p:sp>
        <p:nvSpPr>
          <p:cNvPr id="3" name="Text 1"/>
          <p:cNvSpPr/>
          <p:nvPr/>
        </p:nvSpPr>
        <p:spPr>
          <a:xfrm>
            <a:off x="502920" y="603504"/>
            <a:ext cx="8138160" cy="444500"/>
          </a:xfrm>
          <a:prstGeom prst="rect">
            <a:avLst/>
          </a:prstGeom>
          <a:noFill/>
          <a:ln/>
        </p:spPr>
        <p:txBody>
          <a:bodyPr wrap="square" lIns="0" tIns="0" rIns="0" bIns="0" rtlCol="0" anchor="t"/>
          <a:lstStyle/>
          <a:p>
            <a:pPr indent="0" marL="0">
              <a:buNone/>
            </a:pPr>
            <a:r>
              <a:rPr lang="en-US" sz="2800" b="1" dirty="0">
                <a:solidFill>
                  <a:srgbClr val="172133"/>
                </a:solidFill>
                <a:latin typeface="Arial" pitchFamily="34" charset="0"/>
                <a:ea typeface="Arial" pitchFamily="34" charset="-122"/>
                <a:cs typeface="Arial" pitchFamily="34" charset="-120"/>
              </a:rPr>
              <a:t>Key estimates</a:t>
            </a:r>
            <a:endParaRPr lang="en-US" sz="2800" dirty="0"/>
          </a:p>
        </p:txBody>
      </p:sp>
      <p:sp>
        <p:nvSpPr>
          <p:cNvPr id="4" name="Shape 2"/>
          <p:cNvSpPr/>
          <p:nvPr/>
        </p:nvSpPr>
        <p:spPr>
          <a:xfrm>
            <a:off x="502920" y="1322324"/>
            <a:ext cx="3931920" cy="1691132"/>
          </a:xfrm>
          <a:prstGeom prst="rect">
            <a:avLst/>
          </a:prstGeom>
          <a:solidFill>
            <a:srgbClr val="F5F6F8"/>
          </a:solidFill>
          <a:ln/>
        </p:spPr>
      </p:sp>
      <p:sp>
        <p:nvSpPr>
          <p:cNvPr id="5" name="Text 3"/>
          <p:cNvSpPr/>
          <p:nvPr/>
        </p:nvSpPr>
        <p:spPr>
          <a:xfrm>
            <a:off x="722376" y="1450340"/>
            <a:ext cx="3493008" cy="457200"/>
          </a:xfrm>
          <a:prstGeom prst="rect">
            <a:avLst/>
          </a:prstGeom>
          <a:noFill/>
          <a:ln/>
        </p:spPr>
        <p:txBody>
          <a:bodyPr wrap="square" lIns="0" tIns="0" rIns="0" bIns="0" rtlCol="0" anchor="ctr"/>
          <a:lstStyle/>
          <a:p>
            <a:pPr indent="0" marL="0">
              <a:buNone/>
            </a:pPr>
            <a:r>
              <a:rPr lang="en-US" sz="2600" b="1" dirty="0">
                <a:solidFill>
                  <a:srgbClr val="172133"/>
                </a:solidFill>
                <a:latin typeface="Arial" pitchFamily="34" charset="0"/>
                <a:ea typeface="Arial" pitchFamily="34" charset="-122"/>
                <a:cs typeface="Arial" pitchFamily="34" charset="-120"/>
              </a:rPr>
              <a:t>76.1%</a:t>
            </a:r>
            <a:endParaRPr lang="en-US" sz="2600" dirty="0"/>
          </a:p>
        </p:txBody>
      </p:sp>
      <p:sp>
        <p:nvSpPr>
          <p:cNvPr id="6" name="Text 4"/>
          <p:cNvSpPr/>
          <p:nvPr/>
        </p:nvSpPr>
        <p:spPr>
          <a:xfrm>
            <a:off x="722376" y="1925828"/>
            <a:ext cx="3493008" cy="959612"/>
          </a:xfrm>
          <a:prstGeom prst="rect">
            <a:avLst/>
          </a:prstGeom>
          <a:noFill/>
          <a:ln/>
        </p:spPr>
        <p:txBody>
          <a:bodyPr wrap="square" lIns="0" tIns="0" rIns="0" bIns="0" rtlCol="0" anchor="t">
            <a:normAutofit/>
          </a:bodyPr>
          <a:lstStyle/>
          <a:p>
            <a:pPr indent="0" marL="0">
              <a:buNone/>
            </a:pPr>
            <a:r>
              <a:rPr lang="en-US" sz="1300" dirty="0">
                <a:solidFill>
                  <a:srgbClr val="6B7380"/>
                </a:solidFill>
                <a:latin typeface="Arial" pitchFamily="34" charset="0"/>
                <a:ea typeface="Arial" pitchFamily="34" charset="-122"/>
                <a:cs typeface="Arial" pitchFamily="34" charset="-120"/>
              </a:rPr>
              <a:t>Of people aged 20 to 64 were in employment across the EU in 2025, or 197.8 million people — the highest reading since the series began in 2009.</a:t>
            </a:r>
            <a:endParaRPr lang="en-US" sz="1300" dirty="0"/>
          </a:p>
        </p:txBody>
      </p:sp>
      <p:sp>
        <p:nvSpPr>
          <p:cNvPr id="7" name="Shape 5"/>
          <p:cNvSpPr/>
          <p:nvPr/>
        </p:nvSpPr>
        <p:spPr>
          <a:xfrm>
            <a:off x="4709160" y="1322324"/>
            <a:ext cx="3931920" cy="1691132"/>
          </a:xfrm>
          <a:prstGeom prst="rect">
            <a:avLst/>
          </a:prstGeom>
          <a:solidFill>
            <a:srgbClr val="F5F6F8"/>
          </a:solidFill>
          <a:ln/>
        </p:spPr>
      </p:sp>
      <p:sp>
        <p:nvSpPr>
          <p:cNvPr id="8" name="Text 6"/>
          <p:cNvSpPr/>
          <p:nvPr/>
        </p:nvSpPr>
        <p:spPr>
          <a:xfrm>
            <a:off x="4928616" y="1486916"/>
            <a:ext cx="3493008" cy="1361948"/>
          </a:xfrm>
          <a:prstGeom prst="rect">
            <a:avLst/>
          </a:prstGeom>
          <a:noFill/>
          <a:ln/>
        </p:spPr>
        <p:txBody>
          <a:bodyPr wrap="square" lIns="0" tIns="0" rIns="0" bIns="0" rtlCol="0" anchor="t">
            <a:normAutofit/>
          </a:bodyPr>
          <a:lstStyle/>
          <a:p>
            <a:pPr indent="0" marL="0">
              <a:buNone/>
            </a:pPr>
            <a:r>
              <a:rPr lang="en-US" sz="1400" dirty="0">
                <a:solidFill>
                  <a:srgbClr val="172133"/>
                </a:solidFill>
                <a:latin typeface="Arial" pitchFamily="34" charset="0"/>
                <a:ea typeface="Arial" pitchFamily="34" charset="-122"/>
                <a:cs typeface="Arial" pitchFamily="34" charset="-120"/>
              </a:rPr>
              <a:t>The 2030 target of 78% is 1.9 percentage points away, after a gain of 0.4 points in the last year.</a:t>
            </a:r>
            <a:endParaRPr lang="en-US" sz="1400" dirty="0"/>
          </a:p>
        </p:txBody>
      </p:sp>
      <p:sp>
        <p:nvSpPr>
          <p:cNvPr id="9" name="Shape 7"/>
          <p:cNvSpPr/>
          <p:nvPr/>
        </p:nvSpPr>
        <p:spPr>
          <a:xfrm>
            <a:off x="502920" y="3269488"/>
            <a:ext cx="3931920" cy="1691132"/>
          </a:xfrm>
          <a:prstGeom prst="rect">
            <a:avLst/>
          </a:prstGeom>
          <a:solidFill>
            <a:srgbClr val="F5F6F8"/>
          </a:solidFill>
          <a:ln/>
        </p:spPr>
      </p:sp>
      <p:sp>
        <p:nvSpPr>
          <p:cNvPr id="10" name="Text 8"/>
          <p:cNvSpPr/>
          <p:nvPr/>
        </p:nvSpPr>
        <p:spPr>
          <a:xfrm>
            <a:off x="722376" y="3434080"/>
            <a:ext cx="3493008" cy="1361948"/>
          </a:xfrm>
          <a:prstGeom prst="rect">
            <a:avLst/>
          </a:prstGeom>
          <a:noFill/>
          <a:ln/>
        </p:spPr>
        <p:txBody>
          <a:bodyPr wrap="square" lIns="0" tIns="0" rIns="0" bIns="0" rtlCol="0" anchor="t">
            <a:normAutofit/>
          </a:bodyPr>
          <a:lstStyle/>
          <a:p>
            <a:pPr indent="0" marL="0">
              <a:buNone/>
            </a:pPr>
            <a:r>
              <a:rPr lang="en-US" sz="1400" dirty="0">
                <a:solidFill>
                  <a:srgbClr val="172133"/>
                </a:solidFill>
                <a:latin typeface="Arial" pitchFamily="34" charset="0"/>
                <a:ea typeface="Arial" pitchFamily="34" charset="-122"/>
                <a:cs typeface="Arial" pitchFamily="34" charset="-120"/>
              </a:rPr>
              <a:t>Malta leads at 83.6% and Italy trails at 67.6%, a spread of 16.0 percentage points between the highest and lowest Member State.</a:t>
            </a:r>
            <a:endParaRPr lang="en-US" sz="1400" dirty="0"/>
          </a:p>
        </p:txBody>
      </p:sp>
      <p:sp>
        <p:nvSpPr>
          <p:cNvPr id="11" name="Shape 9"/>
          <p:cNvSpPr/>
          <p:nvPr/>
        </p:nvSpPr>
        <p:spPr>
          <a:xfrm>
            <a:off x="4709160" y="3269488"/>
            <a:ext cx="3931920" cy="1691132"/>
          </a:xfrm>
          <a:prstGeom prst="rect">
            <a:avLst/>
          </a:prstGeom>
          <a:solidFill>
            <a:srgbClr val="F5F6F8"/>
          </a:solidFill>
          <a:ln/>
        </p:spPr>
      </p:sp>
      <p:sp>
        <p:nvSpPr>
          <p:cNvPr id="12" name="Text 10"/>
          <p:cNvSpPr/>
          <p:nvPr/>
        </p:nvSpPr>
        <p:spPr>
          <a:xfrm>
            <a:off x="4928616" y="3434080"/>
            <a:ext cx="3493008" cy="1361948"/>
          </a:xfrm>
          <a:prstGeom prst="rect">
            <a:avLst/>
          </a:prstGeom>
          <a:noFill/>
          <a:ln/>
        </p:spPr>
        <p:txBody>
          <a:bodyPr wrap="square" lIns="0" tIns="0" rIns="0" bIns="0" rtlCol="0" anchor="t">
            <a:normAutofit/>
          </a:bodyPr>
          <a:lstStyle/>
          <a:p>
            <a:pPr indent="0" marL="0">
              <a:buNone/>
            </a:pPr>
            <a:r>
              <a:rPr lang="en-US" sz="1400" dirty="0">
                <a:solidFill>
                  <a:srgbClr val="172133"/>
                </a:solidFill>
                <a:latin typeface="Arial" pitchFamily="34" charset="0"/>
                <a:ea typeface="Arial" pitchFamily="34" charset="-122"/>
                <a:cs typeface="Arial" pitchFamily="34" charset="-120"/>
              </a:rPr>
              <a:t>Italy's position is a gender story: at 58.0% Italian women record the lowest female employment rate in the Union, and the 19.1 point gap with Italian men is the widest anywhere in the EU.</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65760"/>
            <a:ext cx="8138160" cy="228600"/>
          </a:xfrm>
          <a:prstGeom prst="rect">
            <a:avLst/>
          </a:prstGeom>
          <a:noFill/>
          <a:ln/>
        </p:spPr>
        <p:txBody>
          <a:bodyPr wrap="square" lIns="0" tIns="0" rIns="0" bIns="0" rtlCol="0" anchor="ctr"/>
          <a:lstStyle/>
          <a:p>
            <a:pPr indent="0" marL="0">
              <a:buNone/>
            </a:pPr>
            <a:r>
              <a:rPr lang="en-US" sz="1000" b="1" spc="160" kern="0" dirty="0">
                <a:solidFill>
                  <a:srgbClr val="B88C26"/>
                </a:solidFill>
                <a:latin typeface="Arial" pitchFamily="34" charset="0"/>
                <a:ea typeface="Arial" pitchFamily="34" charset="-122"/>
                <a:cs typeface="Arial" pitchFamily="34" charset="-120"/>
              </a:rPr>
              <a:t>EMPLOYMENT AND SOCIAL POLICY</a:t>
            </a:r>
            <a:endParaRPr lang="en-US" sz="1000" dirty="0"/>
          </a:p>
        </p:txBody>
      </p:sp>
      <p:sp>
        <p:nvSpPr>
          <p:cNvPr id="3" name="Text 1"/>
          <p:cNvSpPr/>
          <p:nvPr/>
        </p:nvSpPr>
        <p:spPr>
          <a:xfrm>
            <a:off x="502920" y="603504"/>
            <a:ext cx="8138160" cy="444500"/>
          </a:xfrm>
          <a:prstGeom prst="rect">
            <a:avLst/>
          </a:prstGeom>
          <a:noFill/>
          <a:ln/>
        </p:spPr>
        <p:txBody>
          <a:bodyPr wrap="square" lIns="0" tIns="0" rIns="0" bIns="0" rtlCol="0" anchor="t"/>
          <a:lstStyle/>
          <a:p>
            <a:pPr indent="0" marL="0">
              <a:buNone/>
            </a:pPr>
            <a:r>
              <a:rPr lang="en-US" sz="2800" b="1" dirty="0">
                <a:solidFill>
                  <a:srgbClr val="172133"/>
                </a:solidFill>
                <a:latin typeface="Arial" pitchFamily="34" charset="0"/>
                <a:ea typeface="Arial" pitchFamily="34" charset="-122"/>
                <a:cs typeface="Arial" pitchFamily="34" charset="-120"/>
              </a:rPr>
              <a:t>Employment rate, people aged 20-64, 2025</a:t>
            </a:r>
            <a:endParaRPr lang="en-US" sz="2800" dirty="0"/>
          </a:p>
        </p:txBody>
      </p:sp>
      <p:sp>
        <p:nvSpPr>
          <p:cNvPr id="4" name="Text 2"/>
          <p:cNvSpPr/>
          <p:nvPr/>
        </p:nvSpPr>
        <p:spPr>
          <a:xfrm>
            <a:off x="502920" y="1084580"/>
            <a:ext cx="8138160" cy="219456"/>
          </a:xfrm>
          <a:prstGeom prst="rect">
            <a:avLst/>
          </a:prstGeom>
          <a:noFill/>
          <a:ln/>
        </p:spPr>
        <p:txBody>
          <a:bodyPr wrap="square" lIns="0" tIns="0" rIns="0" bIns="0" rtlCol="0" anchor="ctr"/>
          <a:lstStyle/>
          <a:p>
            <a:pPr indent="0" marL="0">
              <a:buNone/>
            </a:pPr>
            <a:r>
              <a:rPr lang="en-US" sz="1000" dirty="0">
                <a:solidFill>
                  <a:srgbClr val="6B7380"/>
                </a:solidFill>
                <a:latin typeface="Arial" pitchFamily="34" charset="0"/>
                <a:ea typeface="Arial" pitchFamily="34" charset="-122"/>
                <a:cs typeface="Arial" pitchFamily="34" charset="-120"/>
              </a:rPr>
              <a:t>Employment rate (%)</a:t>
            </a:r>
            <a:endParaRPr lang="en-US" sz="1000" dirty="0"/>
          </a:p>
        </p:txBody>
      </p:sp>
      <p:graphicFrame>
        <p:nvGraphicFramePr>
          <p:cNvPr id="5" name="Chart 0" descr=""/>
          <p:cNvGraphicFramePr/>
          <p:nvPr/>
        </p:nvGraphicFramePr>
        <p:xfrm>
          <a:off x="411480" y="1304036"/>
          <a:ext cx="8321040" cy="3482848"/>
        </p:xfrm>
        <a:graphic xmlns:a="http://schemas.openxmlformats.org/drawingml/2006/main">
          <a:graphicData uri="http://schemas.openxmlformats.org/drawingml/2006/chart">
            <c:chart xmlns:c="http://schemas.openxmlformats.org/drawingml/2006/chart" r:id="rId1"/>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65760"/>
            <a:ext cx="8138160" cy="228600"/>
          </a:xfrm>
          <a:prstGeom prst="rect">
            <a:avLst/>
          </a:prstGeom>
          <a:noFill/>
          <a:ln/>
        </p:spPr>
        <p:txBody>
          <a:bodyPr wrap="square" lIns="0" tIns="0" rIns="0" bIns="0" rtlCol="0" anchor="ctr"/>
          <a:lstStyle/>
          <a:p>
            <a:pPr indent="0" marL="0">
              <a:buNone/>
            </a:pPr>
            <a:r>
              <a:rPr lang="en-US" sz="1000" b="1" spc="160" kern="0" dirty="0">
                <a:solidFill>
                  <a:srgbClr val="B88C26"/>
                </a:solidFill>
                <a:latin typeface="Arial" pitchFamily="34" charset="0"/>
                <a:ea typeface="Arial" pitchFamily="34" charset="-122"/>
                <a:cs typeface="Arial" pitchFamily="34" charset="-120"/>
              </a:rPr>
              <a:t>EMPLOYMENT AND SOCIAL POLICY</a:t>
            </a:r>
            <a:endParaRPr lang="en-US" sz="1000" dirty="0"/>
          </a:p>
        </p:txBody>
      </p:sp>
      <p:sp>
        <p:nvSpPr>
          <p:cNvPr id="3" name="Text 1"/>
          <p:cNvSpPr/>
          <p:nvPr/>
        </p:nvSpPr>
        <p:spPr>
          <a:xfrm>
            <a:off x="502920" y="603504"/>
            <a:ext cx="8138160" cy="889000"/>
          </a:xfrm>
          <a:prstGeom prst="rect">
            <a:avLst/>
          </a:prstGeom>
          <a:noFill/>
          <a:ln/>
        </p:spPr>
        <p:txBody>
          <a:bodyPr wrap="square" lIns="0" tIns="0" rIns="0" bIns="0" rtlCol="0" anchor="t"/>
          <a:lstStyle/>
          <a:p>
            <a:pPr indent="0" marL="0">
              <a:buNone/>
            </a:pPr>
            <a:r>
              <a:rPr lang="en-US" sz="2800" b="1" dirty="0">
                <a:solidFill>
                  <a:srgbClr val="172133"/>
                </a:solidFill>
                <a:latin typeface="Arial" pitchFamily="34" charset="0"/>
                <a:ea typeface="Arial" pitchFamily="34" charset="-122"/>
                <a:cs typeface="Arial" pitchFamily="34" charset="-120"/>
              </a:rPr>
              <a:t>Employment rate by NUTS 2 region, people aged 20-64, 2025</a:t>
            </a:r>
            <a:endParaRPr lang="en-US" sz="2800" dirty="0"/>
          </a:p>
        </p:txBody>
      </p:sp>
      <p:sp>
        <p:nvSpPr>
          <p:cNvPr id="4" name="Text 2"/>
          <p:cNvSpPr/>
          <p:nvPr/>
        </p:nvSpPr>
        <p:spPr>
          <a:xfrm>
            <a:off x="502920" y="1529080"/>
            <a:ext cx="8138160" cy="219456"/>
          </a:xfrm>
          <a:prstGeom prst="rect">
            <a:avLst/>
          </a:prstGeom>
          <a:noFill/>
          <a:ln/>
        </p:spPr>
        <p:txBody>
          <a:bodyPr wrap="square" lIns="0" tIns="0" rIns="0" bIns="0" rtlCol="0" anchor="ctr"/>
          <a:lstStyle/>
          <a:p>
            <a:pPr indent="0" marL="0">
              <a:buNone/>
            </a:pPr>
            <a:r>
              <a:rPr lang="en-US" sz="1000" dirty="0">
                <a:solidFill>
                  <a:srgbClr val="6B7380"/>
                </a:solidFill>
                <a:latin typeface="Arial" pitchFamily="34" charset="0"/>
                <a:ea typeface="Arial" pitchFamily="34" charset="-122"/>
                <a:cs typeface="Arial" pitchFamily="34" charset="-120"/>
              </a:rPr>
              <a:t>Employment rate (%)</a:t>
            </a:r>
            <a:endParaRPr lang="en-US" sz="1000" dirty="0"/>
          </a:p>
        </p:txBody>
      </p:sp>
      <p:graphicFrame>
        <p:nvGraphicFramePr>
          <p:cNvPr id="5" name="Chart 0" descr=""/>
          <p:cNvGraphicFramePr/>
          <p:nvPr/>
        </p:nvGraphicFramePr>
        <p:xfrm>
          <a:off x="411480" y="1748536"/>
          <a:ext cx="8321040" cy="2736596"/>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502920" y="4485132"/>
            <a:ext cx="7040880" cy="274320"/>
          </a:xfrm>
          <a:prstGeom prst="rect">
            <a:avLst/>
          </a:prstGeom>
          <a:noFill/>
          <a:ln/>
        </p:spPr>
        <p:txBody>
          <a:bodyPr wrap="square" lIns="0" tIns="0" rIns="0" bIns="0" rtlCol="0" anchor="ctr"/>
          <a:lstStyle/>
          <a:p>
            <a:pPr indent="0" marL="0">
              <a:buNone/>
            </a:pPr>
            <a:r>
              <a:rPr lang="en-US" sz="850" i="1" dirty="0">
                <a:solidFill>
                  <a:srgbClr val="6B7380"/>
                </a:solidFill>
                <a:latin typeface="Arial" pitchFamily="34" charset="0"/>
                <a:ea typeface="Arial" pitchFamily="34" charset="-122"/>
                <a:cs typeface="Arial" pitchFamily="34" charset="-120"/>
              </a:rPr>
              <a:t>Mayotte is lower than every region shown, at 36.9%, and is excluded here: it is covered by a separate annual survey, which makes it not directly comparable with the rest of the series.</a:t>
            </a:r>
            <a:endParaRPr lang="en-US"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65760"/>
            <a:ext cx="8138160" cy="228600"/>
          </a:xfrm>
          <a:prstGeom prst="rect">
            <a:avLst/>
          </a:prstGeom>
          <a:noFill/>
          <a:ln/>
        </p:spPr>
        <p:txBody>
          <a:bodyPr wrap="square" lIns="0" tIns="0" rIns="0" bIns="0" rtlCol="0" anchor="ctr"/>
          <a:lstStyle/>
          <a:p>
            <a:pPr indent="0" marL="0">
              <a:buNone/>
            </a:pPr>
            <a:r>
              <a:rPr lang="en-US" sz="1000" b="1" spc="160" kern="0" dirty="0">
                <a:solidFill>
                  <a:srgbClr val="B88C26"/>
                </a:solidFill>
                <a:latin typeface="Arial" pitchFamily="34" charset="0"/>
                <a:ea typeface="Arial" pitchFamily="34" charset="-122"/>
                <a:cs typeface="Arial" pitchFamily="34" charset="-120"/>
              </a:rPr>
              <a:t>EMPLOYMENT AND SOCIAL POLICY</a:t>
            </a:r>
            <a:endParaRPr lang="en-US" sz="1000" dirty="0"/>
          </a:p>
        </p:txBody>
      </p:sp>
      <p:sp>
        <p:nvSpPr>
          <p:cNvPr id="3" name="Text 1"/>
          <p:cNvSpPr/>
          <p:nvPr/>
        </p:nvSpPr>
        <p:spPr>
          <a:xfrm>
            <a:off x="502920" y="603504"/>
            <a:ext cx="8138160" cy="444500"/>
          </a:xfrm>
          <a:prstGeom prst="rect">
            <a:avLst/>
          </a:prstGeom>
          <a:noFill/>
          <a:ln/>
        </p:spPr>
        <p:txBody>
          <a:bodyPr wrap="square" lIns="0" tIns="0" rIns="0" bIns="0" rtlCol="0" anchor="t"/>
          <a:lstStyle/>
          <a:p>
            <a:pPr indent="0" marL="0">
              <a:buNone/>
            </a:pPr>
            <a:r>
              <a:rPr lang="en-US" sz="2800" b="1" dirty="0">
                <a:solidFill>
                  <a:srgbClr val="172133"/>
                </a:solidFill>
                <a:latin typeface="Arial" pitchFamily="34" charset="0"/>
                <a:ea typeface="Arial" pitchFamily="34" charset="-122"/>
                <a:cs typeface="Arial" pitchFamily="34" charset="-120"/>
              </a:rPr>
              <a:t>What these figures cannot tell you</a:t>
            </a:r>
            <a:endParaRPr lang="en-US" sz="2800" dirty="0"/>
          </a:p>
        </p:txBody>
      </p:sp>
      <p:sp>
        <p:nvSpPr>
          <p:cNvPr id="4" name="Shape 2"/>
          <p:cNvSpPr/>
          <p:nvPr/>
        </p:nvSpPr>
        <p:spPr>
          <a:xfrm>
            <a:off x="502920" y="1340612"/>
            <a:ext cx="292608" cy="292608"/>
          </a:xfrm>
          <a:prstGeom prst="ellipse">
            <a:avLst/>
          </a:prstGeom>
          <a:solidFill>
            <a:srgbClr val="172133"/>
          </a:solidFill>
          <a:ln/>
        </p:spPr>
      </p:sp>
      <p:sp>
        <p:nvSpPr>
          <p:cNvPr id="5" name="Text 3"/>
          <p:cNvSpPr/>
          <p:nvPr/>
        </p:nvSpPr>
        <p:spPr>
          <a:xfrm>
            <a:off x="502920" y="1340612"/>
            <a:ext cx="292608" cy="292608"/>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1</a:t>
            </a:r>
            <a:endParaRPr lang="en-US" sz="1150" dirty="0"/>
          </a:p>
        </p:txBody>
      </p:sp>
      <p:sp>
        <p:nvSpPr>
          <p:cNvPr id="6" name="Text 4"/>
          <p:cNvSpPr/>
          <p:nvPr/>
        </p:nvSpPr>
        <p:spPr>
          <a:xfrm>
            <a:off x="978408" y="1322324"/>
            <a:ext cx="7662672" cy="201168"/>
          </a:xfrm>
          <a:prstGeom prst="rect">
            <a:avLst/>
          </a:prstGeom>
          <a:noFill/>
          <a:ln/>
        </p:spPr>
        <p:txBody>
          <a:bodyPr wrap="square" lIns="0" tIns="0" rIns="0" bIns="0" rtlCol="0" anchor="t"/>
          <a:lstStyle/>
          <a:p>
            <a:pPr indent="0" marL="0">
              <a:buNone/>
            </a:pPr>
            <a:r>
              <a:rPr lang="en-US" sz="1300" b="1" dirty="0">
                <a:solidFill>
                  <a:srgbClr val="172133"/>
                </a:solidFill>
                <a:latin typeface="Arial" pitchFamily="34" charset="0"/>
                <a:ea typeface="Arial" pitchFamily="34" charset="-122"/>
                <a:cs typeface="Arial" pitchFamily="34" charset="-120"/>
              </a:rPr>
              <a:t>One region falsifies the simple version of the ranking</a:t>
            </a:r>
            <a:endParaRPr lang="en-US" sz="1300" dirty="0"/>
          </a:p>
        </p:txBody>
      </p:sp>
      <p:sp>
        <p:nvSpPr>
          <p:cNvPr id="7" name="Text 5"/>
          <p:cNvSpPr/>
          <p:nvPr/>
        </p:nvSpPr>
        <p:spPr>
          <a:xfrm>
            <a:off x="978408" y="1541780"/>
            <a:ext cx="7662672" cy="731520"/>
          </a:xfrm>
          <a:prstGeom prst="rect">
            <a:avLst/>
          </a:prstGeom>
          <a:noFill/>
          <a:ln/>
        </p:spPr>
        <p:txBody>
          <a:bodyPr wrap="square" lIns="0" tIns="0" rIns="0" bIns="0" rtlCol="0" anchor="t"/>
          <a:lstStyle/>
          <a:p>
            <a:pPr indent="0" marL="0">
              <a:buNone/>
            </a:pPr>
            <a:r>
              <a:rPr lang="en-US" sz="1050" dirty="0">
                <a:solidFill>
                  <a:srgbClr val="6B7380"/>
                </a:solidFill>
                <a:latin typeface="Arial" pitchFamily="34" charset="0"/>
                <a:ea typeface="Arial" pitchFamily="34" charset="-122"/>
                <a:cs typeface="Arial" pitchFamily="34" charset="-120"/>
              </a:rPr>
              <a:t>Mayotte records 36.9% in 2025, below every region named above. It is excluded from the ranking here because Eurostat covers it through a separate annual survey, which makes it not directly comparable with the rest of the series. The definition-differs flag Mayotte also carries is not the reason and could not be: 46 of the 244 regions carry it, every French and every Spanish region among them. The exclusion is legitimate; leaving it unstated would not be. Read as 'the three lowest regions in the EU' without that qualification, the claim is false.</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65760"/>
            <a:ext cx="8138160" cy="228600"/>
          </a:xfrm>
          <a:prstGeom prst="rect">
            <a:avLst/>
          </a:prstGeom>
          <a:noFill/>
          <a:ln/>
        </p:spPr>
        <p:txBody>
          <a:bodyPr wrap="square" lIns="0" tIns="0" rIns="0" bIns="0" rtlCol="0" anchor="ctr"/>
          <a:lstStyle/>
          <a:p>
            <a:pPr indent="0" marL="0">
              <a:buNone/>
            </a:pPr>
            <a:r>
              <a:rPr lang="en-US" sz="1000" b="1" spc="160" kern="0" dirty="0">
                <a:solidFill>
                  <a:srgbClr val="B88C26"/>
                </a:solidFill>
                <a:latin typeface="Arial" pitchFamily="34" charset="0"/>
                <a:ea typeface="Arial" pitchFamily="34" charset="-122"/>
                <a:cs typeface="Arial" pitchFamily="34" charset="-120"/>
              </a:rPr>
              <a:t>EMPLOYMENT AND SOCIAL POLICY</a:t>
            </a:r>
            <a:endParaRPr lang="en-US" sz="1000" dirty="0"/>
          </a:p>
        </p:txBody>
      </p:sp>
      <p:sp>
        <p:nvSpPr>
          <p:cNvPr id="3" name="Text 1"/>
          <p:cNvSpPr/>
          <p:nvPr/>
        </p:nvSpPr>
        <p:spPr>
          <a:xfrm>
            <a:off x="502920" y="603504"/>
            <a:ext cx="8138160" cy="444500"/>
          </a:xfrm>
          <a:prstGeom prst="rect">
            <a:avLst/>
          </a:prstGeom>
          <a:noFill/>
          <a:ln/>
        </p:spPr>
        <p:txBody>
          <a:bodyPr wrap="square" lIns="0" tIns="0" rIns="0" bIns="0" rtlCol="0" anchor="t"/>
          <a:lstStyle/>
          <a:p>
            <a:pPr indent="0" marL="0">
              <a:buNone/>
            </a:pPr>
            <a:r>
              <a:rPr lang="en-US" sz="2800" b="1" dirty="0">
                <a:solidFill>
                  <a:srgbClr val="172133"/>
                </a:solidFill>
                <a:latin typeface="Arial" pitchFamily="34" charset="0"/>
                <a:ea typeface="Arial" pitchFamily="34" charset="-122"/>
                <a:cs typeface="Arial" pitchFamily="34" charset="-120"/>
              </a:rPr>
              <a:t>What these figures cannot tell you</a:t>
            </a:r>
            <a:endParaRPr lang="en-US" sz="2800" dirty="0"/>
          </a:p>
        </p:txBody>
      </p:sp>
      <p:sp>
        <p:nvSpPr>
          <p:cNvPr id="4" name="Shape 2"/>
          <p:cNvSpPr/>
          <p:nvPr/>
        </p:nvSpPr>
        <p:spPr>
          <a:xfrm>
            <a:off x="502920" y="1340612"/>
            <a:ext cx="292608" cy="292608"/>
          </a:xfrm>
          <a:prstGeom prst="ellipse">
            <a:avLst/>
          </a:prstGeom>
          <a:solidFill>
            <a:srgbClr val="172133"/>
          </a:solidFill>
          <a:ln/>
        </p:spPr>
      </p:sp>
      <p:sp>
        <p:nvSpPr>
          <p:cNvPr id="5" name="Text 3"/>
          <p:cNvSpPr/>
          <p:nvPr/>
        </p:nvSpPr>
        <p:spPr>
          <a:xfrm>
            <a:off x="502920" y="1340612"/>
            <a:ext cx="292608" cy="292608"/>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2</a:t>
            </a:r>
            <a:endParaRPr lang="en-US" sz="1150" dirty="0"/>
          </a:p>
        </p:txBody>
      </p:sp>
      <p:sp>
        <p:nvSpPr>
          <p:cNvPr id="6" name="Text 4"/>
          <p:cNvSpPr/>
          <p:nvPr/>
        </p:nvSpPr>
        <p:spPr>
          <a:xfrm>
            <a:off x="978408" y="1322324"/>
            <a:ext cx="7662672" cy="201168"/>
          </a:xfrm>
          <a:prstGeom prst="rect">
            <a:avLst/>
          </a:prstGeom>
          <a:noFill/>
          <a:ln/>
        </p:spPr>
        <p:txBody>
          <a:bodyPr wrap="square" lIns="0" tIns="0" rIns="0" bIns="0" rtlCol="0" anchor="t"/>
          <a:lstStyle/>
          <a:p>
            <a:pPr indent="0" marL="0">
              <a:buNone/>
            </a:pPr>
            <a:r>
              <a:rPr lang="en-US" sz="1300" b="1" dirty="0">
                <a:solidFill>
                  <a:srgbClr val="172133"/>
                </a:solidFill>
                <a:latin typeface="Arial" pitchFamily="34" charset="0"/>
                <a:ea typeface="Arial" pitchFamily="34" charset="-122"/>
                <a:cs typeface="Arial" pitchFamily="34" charset="-120"/>
              </a:rPr>
              <a:t>Results before and after 2021 are not fully comparable</a:t>
            </a:r>
            <a:endParaRPr lang="en-US" sz="1300" dirty="0"/>
          </a:p>
        </p:txBody>
      </p:sp>
      <p:sp>
        <p:nvSpPr>
          <p:cNvPr id="7" name="Text 5"/>
          <p:cNvSpPr/>
          <p:nvPr/>
        </p:nvSpPr>
        <p:spPr>
          <a:xfrm>
            <a:off x="978408" y="1541780"/>
            <a:ext cx="7662672" cy="731520"/>
          </a:xfrm>
          <a:prstGeom prst="rect">
            <a:avLst/>
          </a:prstGeom>
          <a:noFill/>
          <a:ln/>
        </p:spPr>
        <p:txBody>
          <a:bodyPr wrap="square" lIns="0" tIns="0" rIns="0" bIns="0" rtlCol="0" anchor="t"/>
          <a:lstStyle/>
          <a:p>
            <a:pPr indent="0" marL="0">
              <a:buNone/>
            </a:pPr>
            <a:r>
              <a:rPr lang="en-US" sz="1050" dirty="0">
                <a:solidFill>
                  <a:srgbClr val="6B7380"/>
                </a:solidFill>
                <a:latin typeface="Arial" pitchFamily="34" charset="0"/>
                <a:ea typeface="Arial" pitchFamily="34" charset="-122"/>
                <a:cs typeface="Arial" pitchFamily="34" charset="-120"/>
              </a:rPr>
              <a:t>A break in the series falls on 1 January 2021 with the introduction of the new EU Labour Force Survey framework. Comparisons that span that date — including the 2009 starting point and the decade of gains cited above — carry that discontinuity and should be read as an order of magnitude rather than an exact distance. A second and much narrower break is flagged at 2024, on every French region and every Bulgarian one — 33 of the 244 values. None of the 2025 values carries one, so a comparison between 2024 and 2025 is unaffected by it.</a:t>
            </a:r>
            <a:endParaRPr lang="en-US" sz="1050" dirty="0"/>
          </a:p>
        </p:txBody>
      </p:sp>
      <p:sp>
        <p:nvSpPr>
          <p:cNvPr id="8" name="Shape 6"/>
          <p:cNvSpPr/>
          <p:nvPr/>
        </p:nvSpPr>
        <p:spPr>
          <a:xfrm>
            <a:off x="502920" y="2605193"/>
            <a:ext cx="292608" cy="292608"/>
          </a:xfrm>
          <a:prstGeom prst="ellipse">
            <a:avLst/>
          </a:prstGeom>
          <a:solidFill>
            <a:srgbClr val="172133"/>
          </a:solidFill>
          <a:ln/>
        </p:spPr>
      </p:sp>
      <p:sp>
        <p:nvSpPr>
          <p:cNvPr id="9" name="Text 7"/>
          <p:cNvSpPr/>
          <p:nvPr/>
        </p:nvSpPr>
        <p:spPr>
          <a:xfrm>
            <a:off x="502920" y="2605193"/>
            <a:ext cx="292608" cy="292608"/>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3</a:t>
            </a:r>
            <a:endParaRPr lang="en-US" sz="1150" dirty="0"/>
          </a:p>
        </p:txBody>
      </p:sp>
      <p:sp>
        <p:nvSpPr>
          <p:cNvPr id="10" name="Text 8"/>
          <p:cNvSpPr/>
          <p:nvPr/>
        </p:nvSpPr>
        <p:spPr>
          <a:xfrm>
            <a:off x="978408" y="2586905"/>
            <a:ext cx="7662672" cy="201168"/>
          </a:xfrm>
          <a:prstGeom prst="rect">
            <a:avLst/>
          </a:prstGeom>
          <a:noFill/>
          <a:ln/>
        </p:spPr>
        <p:txBody>
          <a:bodyPr wrap="square" lIns="0" tIns="0" rIns="0" bIns="0" rtlCol="0" anchor="t"/>
          <a:lstStyle/>
          <a:p>
            <a:pPr indent="0" marL="0">
              <a:buNone/>
            </a:pPr>
            <a:r>
              <a:rPr lang="en-US" sz="1300" b="1" dirty="0">
                <a:solidFill>
                  <a:srgbClr val="172133"/>
                </a:solidFill>
                <a:latin typeface="Arial" pitchFamily="34" charset="0"/>
                <a:ea typeface="Arial" pitchFamily="34" charset="-122"/>
                <a:cs typeface="Arial" pitchFamily="34" charset="-120"/>
              </a:rPr>
              <a:t>Regional figures are by place of residence</a:t>
            </a:r>
            <a:endParaRPr lang="en-US" sz="1300" dirty="0"/>
          </a:p>
        </p:txBody>
      </p:sp>
      <p:sp>
        <p:nvSpPr>
          <p:cNvPr id="11" name="Text 9"/>
          <p:cNvSpPr/>
          <p:nvPr/>
        </p:nvSpPr>
        <p:spPr>
          <a:xfrm>
            <a:off x="978408" y="2806361"/>
            <a:ext cx="7662672" cy="585216"/>
          </a:xfrm>
          <a:prstGeom prst="rect">
            <a:avLst/>
          </a:prstGeom>
          <a:noFill/>
          <a:ln/>
        </p:spPr>
        <p:txBody>
          <a:bodyPr wrap="square" lIns="0" tIns="0" rIns="0" bIns="0" rtlCol="0" anchor="t"/>
          <a:lstStyle/>
          <a:p>
            <a:pPr indent="0" marL="0">
              <a:buNone/>
            </a:pPr>
            <a:r>
              <a:rPr lang="en-US" sz="1050" dirty="0">
                <a:solidFill>
                  <a:srgbClr val="6B7380"/>
                </a:solidFill>
                <a:latin typeface="Arial" pitchFamily="34" charset="0"/>
                <a:ea typeface="Arial" pitchFamily="34" charset="-122"/>
                <a:cs typeface="Arial" pitchFamily="34" charset="-120"/>
              </a:rPr>
              <a:t>Eurostat assigns regional employment by region of usual residence, which can differ from place of work. In metropolitan areas with heavy commuting this inflates the residential regions around a city relative to the city itself, and it is a measurement artefact rather than a labour market phenomenon. It should not be confused with the real exclusion visible in youth and NEET indicators.</a:t>
            </a:r>
            <a:endParaRPr lang="en-US" sz="1050" dirty="0"/>
          </a:p>
        </p:txBody>
      </p:sp>
      <p:sp>
        <p:nvSpPr>
          <p:cNvPr id="12" name="Shape 10"/>
          <p:cNvSpPr/>
          <p:nvPr/>
        </p:nvSpPr>
        <p:spPr>
          <a:xfrm>
            <a:off x="502920" y="3723471"/>
            <a:ext cx="292608" cy="292608"/>
          </a:xfrm>
          <a:prstGeom prst="ellipse">
            <a:avLst/>
          </a:prstGeom>
          <a:solidFill>
            <a:srgbClr val="172133"/>
          </a:solidFill>
          <a:ln/>
        </p:spPr>
      </p:sp>
      <p:sp>
        <p:nvSpPr>
          <p:cNvPr id="13" name="Text 11"/>
          <p:cNvSpPr/>
          <p:nvPr/>
        </p:nvSpPr>
        <p:spPr>
          <a:xfrm>
            <a:off x="502920" y="3723471"/>
            <a:ext cx="292608" cy="292608"/>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4</a:t>
            </a:r>
            <a:endParaRPr lang="en-US" sz="1150" dirty="0"/>
          </a:p>
        </p:txBody>
      </p:sp>
      <p:sp>
        <p:nvSpPr>
          <p:cNvPr id="14" name="Text 12"/>
          <p:cNvSpPr/>
          <p:nvPr/>
        </p:nvSpPr>
        <p:spPr>
          <a:xfrm>
            <a:off x="978408" y="3705183"/>
            <a:ext cx="7662672" cy="201168"/>
          </a:xfrm>
          <a:prstGeom prst="rect">
            <a:avLst/>
          </a:prstGeom>
          <a:noFill/>
          <a:ln/>
        </p:spPr>
        <p:txBody>
          <a:bodyPr wrap="square" lIns="0" tIns="0" rIns="0" bIns="0" rtlCol="0" anchor="t"/>
          <a:lstStyle/>
          <a:p>
            <a:pPr indent="0" marL="0">
              <a:buNone/>
            </a:pPr>
            <a:r>
              <a:rPr lang="en-US" sz="1300" b="1" dirty="0">
                <a:solidFill>
                  <a:srgbClr val="172133"/>
                </a:solidFill>
                <a:latin typeface="Arial" pitchFamily="34" charset="0"/>
                <a:ea typeface="Arial" pitchFamily="34" charset="-122"/>
                <a:cs typeface="Arial" pitchFamily="34" charset="-120"/>
              </a:rPr>
              <a:t>Corsica's figures are flagged unreliable</a:t>
            </a:r>
            <a:endParaRPr lang="en-US" sz="1300" dirty="0"/>
          </a:p>
        </p:txBody>
      </p:sp>
      <p:sp>
        <p:nvSpPr>
          <p:cNvPr id="15" name="Text 13"/>
          <p:cNvSpPr/>
          <p:nvPr/>
        </p:nvSpPr>
        <p:spPr>
          <a:xfrm>
            <a:off x="978408" y="3924639"/>
            <a:ext cx="7662672" cy="585216"/>
          </a:xfrm>
          <a:prstGeom prst="rect">
            <a:avLst/>
          </a:prstGeom>
          <a:noFill/>
          <a:ln/>
        </p:spPr>
        <p:txBody>
          <a:bodyPr wrap="square" lIns="0" tIns="0" rIns="0" bIns="0" rtlCol="0" anchor="t"/>
          <a:lstStyle/>
          <a:p>
            <a:pPr indent="0" marL="0">
              <a:buNone/>
            </a:pPr>
            <a:r>
              <a:rPr lang="en-US" sz="1050" dirty="0">
                <a:solidFill>
                  <a:srgbClr val="6B7380"/>
                </a:solidFill>
                <a:latin typeface="Arial" pitchFamily="34" charset="0"/>
                <a:ea typeface="Arial" pitchFamily="34" charset="-122"/>
                <a:cs typeface="Arial" pitchFamily="34" charset="-120"/>
              </a:rPr>
              <a:t>Corsica's sample is too small to support reliable regional estimates, and Eurostat flags its value accordingly: in 2025 Corsica is the only one of the 244 regions whose value carries that flag. No figure on this page rests on it. Mayotte is the separate case above: its value is printed only to say why the region is excluded, never to support a claim.</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65760"/>
            <a:ext cx="8138160" cy="228600"/>
          </a:xfrm>
          <a:prstGeom prst="rect">
            <a:avLst/>
          </a:prstGeom>
          <a:noFill/>
          <a:ln/>
        </p:spPr>
        <p:txBody>
          <a:bodyPr wrap="square" lIns="0" tIns="0" rIns="0" bIns="0" rtlCol="0" anchor="ctr"/>
          <a:lstStyle/>
          <a:p>
            <a:pPr indent="0" marL="0">
              <a:buNone/>
            </a:pPr>
            <a:r>
              <a:rPr lang="en-US" sz="1000" b="1" spc="160" kern="0" dirty="0">
                <a:solidFill>
                  <a:srgbClr val="B88C26"/>
                </a:solidFill>
                <a:latin typeface="Arial" pitchFamily="34" charset="0"/>
                <a:ea typeface="Arial" pitchFamily="34" charset="-122"/>
                <a:cs typeface="Arial" pitchFamily="34" charset="-120"/>
              </a:rPr>
              <a:t>EMPLOYMENT AND SOCIAL POLICY</a:t>
            </a:r>
            <a:endParaRPr lang="en-US" sz="1000" dirty="0"/>
          </a:p>
        </p:txBody>
      </p:sp>
      <p:sp>
        <p:nvSpPr>
          <p:cNvPr id="3" name="Text 1"/>
          <p:cNvSpPr/>
          <p:nvPr/>
        </p:nvSpPr>
        <p:spPr>
          <a:xfrm>
            <a:off x="502920" y="603504"/>
            <a:ext cx="8138160" cy="444500"/>
          </a:xfrm>
          <a:prstGeom prst="rect">
            <a:avLst/>
          </a:prstGeom>
          <a:noFill/>
          <a:ln/>
        </p:spPr>
        <p:txBody>
          <a:bodyPr wrap="square" lIns="0" tIns="0" rIns="0" bIns="0" rtlCol="0" anchor="t"/>
          <a:lstStyle/>
          <a:p>
            <a:pPr indent="0" marL="0">
              <a:buNone/>
            </a:pPr>
            <a:r>
              <a:rPr lang="en-US" sz="2800" b="1" dirty="0">
                <a:solidFill>
                  <a:srgbClr val="172133"/>
                </a:solidFill>
                <a:latin typeface="Arial" pitchFamily="34" charset="0"/>
                <a:ea typeface="Arial" pitchFamily="34" charset="-122"/>
                <a:cs typeface="Arial" pitchFamily="34" charset="-120"/>
              </a:rPr>
              <a:t>Methodological note</a:t>
            </a:r>
            <a:endParaRPr lang="en-US" sz="2800" dirty="0"/>
          </a:p>
        </p:txBody>
      </p:sp>
      <p:sp>
        <p:nvSpPr>
          <p:cNvPr id="4" name="Text 2"/>
          <p:cNvSpPr/>
          <p:nvPr/>
        </p:nvSpPr>
        <p:spPr>
          <a:xfrm>
            <a:off x="502920" y="1554480"/>
            <a:ext cx="7132320" cy="2948940"/>
          </a:xfrm>
          <a:prstGeom prst="rect">
            <a:avLst/>
          </a:prstGeom>
          <a:noFill/>
          <a:ln/>
        </p:spPr>
        <p:txBody>
          <a:bodyPr wrap="square" lIns="0" tIns="0" rIns="0" bIns="0" rtlCol="0" anchor="t"/>
          <a:lstStyle/>
          <a:p>
            <a:pPr indent="0" marL="0">
              <a:lnSpc>
                <a:spcPct val="125000"/>
              </a:lnSpc>
              <a:buNone/>
            </a:pPr>
            <a:r>
              <a:rPr lang="en-US" sz="1200" dirty="0">
                <a:solidFill>
                  <a:srgbClr val="172133"/>
                </a:solidFill>
                <a:latin typeface="Arial" pitchFamily="34" charset="0"/>
                <a:ea typeface="Arial" pitchFamily="34" charset="-122"/>
                <a:cs typeface="Arial" pitchFamily="34" charset="-120"/>
              </a:rPr>
              <a:t>The employment rate is the share of the population aged 20 to 64 that is in employment. The denominator is the total population of that age band, not the labour force — a rate of 76.1% does not mean that 23.9% are unemployed, since the remainder includes students, carers, the long-term sick and the early retired.</a:t>
            </a:r>
            <a:endParaRPr lang="en-US" sz="1200" dirty="0"/>
          </a:p>
          <a:p>
            <a:pPr indent="0" marL="0">
              <a:lnSpc>
                <a:spcPct val="125000"/>
              </a:lnSpc>
              <a:buNone/>
            </a:pPr>
            <a:endParaRPr lang="en-US" sz="1200" dirty="0"/>
          </a:p>
          <a:p>
            <a:pPr indent="0" marL="0">
              <a:lnSpc>
                <a:spcPct val="125000"/>
              </a:lnSpc>
              <a:buNone/>
            </a:pPr>
            <a:r>
              <a:rPr lang="en-US" sz="1200" dirty="0">
                <a:solidFill>
                  <a:srgbClr val="172133"/>
                </a:solidFill>
                <a:latin typeface="Arial" pitchFamily="34" charset="0"/>
                <a:ea typeface="Arial" pitchFamily="34" charset="-122"/>
                <a:cs typeface="Arial" pitchFamily="34" charset="-120"/>
              </a:rPr>
              <a:t>The age band is 20-64 throughout, which is the band the EU's 2030 target is defined on. Eurostat's default view for the regional dataset is 15-64 and produces figures roughly five points lower; the two are not interchangeable. Both extractions used here are archived under data/eurostat/ with their filters recorded, so any figure on this page can be rechecked against the file it came from. National and regional figures are both for 2025, which is the latest year complete in each series.</a:t>
            </a:r>
            <a:endParaRPr lang="en-US" sz="1200" dirty="0"/>
          </a:p>
          <a:p>
            <a:pPr indent="0" marL="0">
              <a:lnSpc>
                <a:spcPct val="125000"/>
              </a:lnSpc>
              <a:buNone/>
            </a:pPr>
            <a:endParaRPr lang="en-US" sz="1200" dirty="0"/>
          </a:p>
          <a:p>
            <a:pPr indent="0" marL="0">
              <a:lnSpc>
                <a:spcPct val="125000"/>
              </a:lnSpc>
              <a:buNone/>
            </a:pPr>
            <a:r>
              <a:rPr lang="en-US" sz="1200" dirty="0">
                <a:solidFill>
                  <a:srgbClr val="172133"/>
                </a:solidFill>
                <a:latin typeface="Arial" pitchFamily="34" charset="0"/>
                <a:ea typeface="Arial" pitchFamily="34" charset="-122"/>
                <a:cs typeface="Arial" pitchFamily="34" charset="-120"/>
              </a:rPr>
              <a:t>The national extraction carries the whole published series and both of the units the indicator is published in, the rate and the headcount, so the 197.8 million, the 67.3% recorded for 2009 and the gains over the last decade are read from the same file as the 2025 rates. The EU aggregate's own series begins in 2009, and so does every Member State's except France, which reaches back to 2003, and Sweden, which reaches back to 2005.</a:t>
            </a:r>
            <a:endParaRPr lang="en-US" sz="1200" dirty="0"/>
          </a:p>
          <a:p>
            <a:pPr indent="0" marL="0">
              <a:lnSpc>
                <a:spcPct val="125000"/>
              </a:lnSpc>
              <a:buNone/>
            </a:pPr>
            <a:endParaRPr lang="en-US" sz="1200" dirty="0"/>
          </a:p>
          <a:p>
            <a:pPr indent="0" marL="0">
              <a:lnSpc>
                <a:spcPct val="125000"/>
              </a:lnSpc>
              <a:buNone/>
            </a:pPr>
            <a:r>
              <a:rPr lang="en-US" sz="1200" dirty="0">
                <a:solidFill>
                  <a:srgbClr val="172133"/>
                </a:solidFill>
                <a:latin typeface="Arial" pitchFamily="34" charset="0"/>
                <a:ea typeface="Arial" pitchFamily="34" charset="-122"/>
                <a:cs typeface="Arial" pitchFamily="34" charset="-120"/>
              </a:rPr>
              <a:t>The gap between a country and the EU aggregate, wherever it appears, is derived by Silver Data Lab by subtraction and is labelled as derived. So is every other count, spread, distance and middle value on this page: the distances to the 2030 target, the regional spread, the counts of Member States and of regions, and the tallies of flagged values. Eurostat publishes none of them.</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E1729"/>
        </a:solidFill>
      </p:bgPr>
    </p:bg>
    <p:spTree>
      <p:nvGrpSpPr>
        <p:cNvPr id="1" name=""/>
        <p:cNvGrpSpPr/>
        <p:nvPr/>
      </p:nvGrpSpPr>
      <p:grpSpPr>
        <a:xfrm>
          <a:off x="0" y="0"/>
          <a:ext cx="0" cy="0"/>
          <a:chOff x="0" y="0"/>
          <a:chExt cx="0" cy="0"/>
        </a:xfrm>
      </p:grpSpPr>
      <p:sp>
        <p:nvSpPr>
          <p:cNvPr id="2" name="Text 0"/>
          <p:cNvSpPr/>
          <p:nvPr/>
        </p:nvSpPr>
        <p:spPr>
          <a:xfrm>
            <a:off x="502920" y="411480"/>
            <a:ext cx="8138160" cy="256032"/>
          </a:xfrm>
          <a:prstGeom prst="rect">
            <a:avLst/>
          </a:prstGeom>
          <a:noFill/>
          <a:ln/>
        </p:spPr>
        <p:txBody>
          <a:bodyPr wrap="square" lIns="0" tIns="0" rIns="0" bIns="0" rtlCol="0" anchor="ctr"/>
          <a:lstStyle/>
          <a:p>
            <a:pPr indent="0" marL="0">
              <a:buNone/>
            </a:pPr>
            <a:r>
              <a:rPr lang="en-US" sz="1100" b="1" spc="220" kern="0" dirty="0">
                <a:solidFill>
                  <a:srgbClr val="B88C26"/>
                </a:solidFill>
                <a:latin typeface="Arial" pitchFamily="34" charset="0"/>
                <a:ea typeface="Arial" pitchFamily="34" charset="-122"/>
                <a:cs typeface="Arial" pitchFamily="34" charset="-120"/>
              </a:rPr>
              <a:t>SOURCE DATA</a:t>
            </a:r>
            <a:endParaRPr lang="en-US" sz="1100" dirty="0"/>
          </a:p>
        </p:txBody>
      </p:sp>
      <p:sp>
        <p:nvSpPr>
          <p:cNvPr id="3" name="Text 1"/>
          <p:cNvSpPr/>
          <p:nvPr/>
        </p:nvSpPr>
        <p:spPr>
          <a:xfrm>
            <a:off x="502920" y="713232"/>
            <a:ext cx="6492240" cy="640080"/>
          </a:xfrm>
          <a:prstGeom prst="rect">
            <a:avLst/>
          </a:prstGeom>
          <a:noFill/>
          <a:ln/>
        </p:spPr>
        <p:txBody>
          <a:bodyPr wrap="square" lIns="0" tIns="0" rIns="0" bIns="0" rtlCol="0" anchor="t"/>
          <a:lstStyle/>
          <a:p>
            <a:pPr indent="0" marL="0">
              <a:buNone/>
            </a:pPr>
            <a:r>
              <a:rPr lang="en-US" sz="1700" b="1" dirty="0">
                <a:solidFill>
                  <a:srgbClr val="FFFFFF"/>
                </a:solidFill>
                <a:latin typeface="Arial" pitchFamily="34" charset="0"/>
                <a:ea typeface="Arial" pitchFamily="34" charset="-122"/>
                <a:cs typeface="Arial" pitchFamily="34" charset="-120"/>
              </a:rPr>
              <a:t>Employment Rates Vary Far More Between EU Regions Than Between Countries</a:t>
            </a:r>
            <a:endParaRPr lang="en-US" sz="1700" dirty="0"/>
          </a:p>
        </p:txBody>
      </p:sp>
      <p:sp>
        <p:nvSpPr>
          <p:cNvPr id="4" name="Text 2"/>
          <p:cNvSpPr/>
          <p:nvPr/>
        </p:nvSpPr>
        <p:spPr>
          <a:xfrm>
            <a:off x="502920" y="1572768"/>
            <a:ext cx="8138160" cy="219456"/>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Employment and labour force by sex and age — annual data — Eurostat</a:t>
            </a:r>
            <a:endParaRPr lang="en-US" sz="1100" dirty="0"/>
          </a:p>
        </p:txBody>
      </p:sp>
      <p:sp>
        <p:nvSpPr>
          <p:cNvPr id="5" name="Text 3"/>
          <p:cNvSpPr/>
          <p:nvPr/>
        </p:nvSpPr>
        <p:spPr>
          <a:xfrm>
            <a:off x="502920" y="1792224"/>
            <a:ext cx="8138160" cy="182880"/>
          </a:xfrm>
          <a:prstGeom prst="rect">
            <a:avLst/>
          </a:prstGeom>
          <a:noFill/>
          <a:ln/>
        </p:spPr>
        <p:txBody>
          <a:bodyPr wrap="square" lIns="0" tIns="0" rIns="0" bIns="0" rtlCol="0" anchor="ctr"/>
          <a:lstStyle/>
          <a:p>
            <a:pPr indent="0" marL="0">
              <a:buNone/>
            </a:pPr>
            <a:r>
              <a:rPr lang="en-US" sz="850" dirty="0">
                <a:solidFill>
                  <a:srgbClr val="AFB7C4"/>
                </a:solidFill>
                <a:latin typeface="Arial" pitchFamily="34" charset="0"/>
                <a:ea typeface="Arial" pitchFamily="34" charset="-122"/>
                <a:cs typeface="Arial" pitchFamily="34" charset="-120"/>
              </a:rPr>
              <a:t>Filters applied: lfsi_emp_a · freq=A · indic_em=EMP_LFS · unit=PC_POP, THS_PER · age=Y20-64 · sex=T, F, M</a:t>
            </a:r>
            <a:endParaRPr lang="en-US" sz="850" dirty="0"/>
          </a:p>
        </p:txBody>
      </p:sp>
      <p:sp>
        <p:nvSpPr>
          <p:cNvPr id="6" name="Text 4"/>
          <p:cNvSpPr/>
          <p:nvPr/>
        </p:nvSpPr>
        <p:spPr>
          <a:xfrm>
            <a:off x="502920" y="1975104"/>
            <a:ext cx="8138160" cy="182880"/>
          </a:xfrm>
          <a:prstGeom prst="rect">
            <a:avLst/>
          </a:prstGeom>
          <a:noFill/>
          <a:ln/>
        </p:spPr>
        <p:txBody>
          <a:bodyPr wrap="square" lIns="0" tIns="0" rIns="0" bIns="0" rtlCol="0" anchor="ctr"/>
          <a:lstStyle/>
          <a:p>
            <a:pPr indent="0" marL="0">
              <a:buNone/>
            </a:pPr>
            <a:r>
              <a:rPr lang="en-US" sz="850" dirty="0">
                <a:solidFill>
                  <a:srgbClr val="6B7380"/>
                </a:solidFill>
                <a:latin typeface="Arial" pitchFamily="34" charset="0"/>
                <a:ea typeface="Arial" pitchFamily="34" charset="-122"/>
                <a:cs typeface="Arial" pitchFamily="34" charset="-120"/>
              </a:rPr>
              <a:t>Extracted: 2026-10-22 · Source last updated: 2026-09-10 · https://doi.org/10.2908/lfsi_emp_a</a:t>
            </a:r>
            <a:endParaRPr lang="en-US" sz="850" dirty="0"/>
          </a:p>
        </p:txBody>
      </p:sp>
      <p:sp>
        <p:nvSpPr>
          <p:cNvPr id="7" name="Text 5"/>
          <p:cNvSpPr/>
          <p:nvPr/>
        </p:nvSpPr>
        <p:spPr>
          <a:xfrm>
            <a:off x="502920" y="2322576"/>
            <a:ext cx="8138160" cy="219456"/>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Employment rates by educational attainment level, citizenship and NUTS 2 region — Eurostat</a:t>
            </a:r>
            <a:endParaRPr lang="en-US" sz="1100" dirty="0"/>
          </a:p>
        </p:txBody>
      </p:sp>
      <p:sp>
        <p:nvSpPr>
          <p:cNvPr id="8" name="Text 6"/>
          <p:cNvSpPr/>
          <p:nvPr/>
        </p:nvSpPr>
        <p:spPr>
          <a:xfrm>
            <a:off x="502920" y="2542032"/>
            <a:ext cx="8138160" cy="182880"/>
          </a:xfrm>
          <a:prstGeom prst="rect">
            <a:avLst/>
          </a:prstGeom>
          <a:noFill/>
          <a:ln/>
        </p:spPr>
        <p:txBody>
          <a:bodyPr wrap="square" lIns="0" tIns="0" rIns="0" bIns="0" rtlCol="0" anchor="ctr"/>
          <a:lstStyle/>
          <a:p>
            <a:pPr indent="0" marL="0">
              <a:buNone/>
            </a:pPr>
            <a:r>
              <a:rPr lang="en-US" sz="850" dirty="0">
                <a:solidFill>
                  <a:srgbClr val="AFB7C4"/>
                </a:solidFill>
                <a:latin typeface="Arial" pitchFamily="34" charset="0"/>
                <a:ea typeface="Arial" pitchFamily="34" charset="-122"/>
                <a:cs typeface="Arial" pitchFamily="34" charset="-120"/>
              </a:rPr>
              <a:t>Filters applied: lfst_r_lfe2emprtn · freq=A · citizen=TOTAL · isced11=TOTAL · age=Y20-64 · sex=T · unit=PC</a:t>
            </a:r>
            <a:endParaRPr lang="en-US" sz="850" dirty="0"/>
          </a:p>
        </p:txBody>
      </p:sp>
      <p:sp>
        <p:nvSpPr>
          <p:cNvPr id="9" name="Text 7"/>
          <p:cNvSpPr/>
          <p:nvPr/>
        </p:nvSpPr>
        <p:spPr>
          <a:xfrm>
            <a:off x="502920" y="2724912"/>
            <a:ext cx="8138160" cy="182880"/>
          </a:xfrm>
          <a:prstGeom prst="rect">
            <a:avLst/>
          </a:prstGeom>
          <a:noFill/>
          <a:ln/>
        </p:spPr>
        <p:txBody>
          <a:bodyPr wrap="square" lIns="0" tIns="0" rIns="0" bIns="0" rtlCol="0" anchor="ctr"/>
          <a:lstStyle/>
          <a:p>
            <a:pPr indent="0" marL="0">
              <a:buNone/>
            </a:pPr>
            <a:r>
              <a:rPr lang="en-US" sz="850" dirty="0">
                <a:solidFill>
                  <a:srgbClr val="6B7380"/>
                </a:solidFill>
                <a:latin typeface="Arial" pitchFamily="34" charset="0"/>
                <a:ea typeface="Arial" pitchFamily="34" charset="-122"/>
                <a:cs typeface="Arial" pitchFamily="34" charset="-120"/>
              </a:rPr>
              <a:t>Extracted: 2026-09-11 · Source last updated: 2026-09-10 · https://doi.org/10.2908/lfst_r_lfe2emprtn</a:t>
            </a:r>
            <a:endParaRPr lang="en-US" sz="850" dirty="0"/>
          </a:p>
        </p:txBody>
      </p:sp>
      <p:sp>
        <p:nvSpPr>
          <p:cNvPr id="10" name="Text 8"/>
          <p:cNvSpPr/>
          <p:nvPr/>
        </p:nvSpPr>
        <p:spPr>
          <a:xfrm>
            <a:off x="502920" y="4485132"/>
            <a:ext cx="5669280" cy="228600"/>
          </a:xfrm>
          <a:prstGeom prst="rect">
            <a:avLst/>
          </a:prstGeom>
          <a:noFill/>
          <a:ln/>
        </p:spPr>
        <p:txBody>
          <a:bodyPr wrap="square" lIns="0" tIns="0" rIns="0" bIns="0" rtlCol="0" anchor="ctr"/>
          <a:lstStyle/>
          <a:p>
            <a:pPr indent="0" marL="0">
              <a:buNone/>
            </a:pPr>
            <a:r>
              <a:rPr lang="en-US" sz="950" dirty="0">
                <a:solidFill>
                  <a:srgbClr val="6B7380"/>
                </a:solidFill>
                <a:latin typeface="Arial" pitchFamily="34" charset="0"/>
                <a:ea typeface="Arial" pitchFamily="34" charset="-122"/>
                <a:cs typeface="Arial" pitchFamily="34" charset="-120"/>
              </a:rPr>
              <a:t>silverdatalab.com/studies/european-regional-employment-divide  ·  CC BY 4.0</a:t>
            </a:r>
            <a:endParaRPr lang="en-US" sz="950" dirty="0"/>
          </a:p>
        </p:txBody>
      </p:sp>
      <p:sp>
        <p:nvSpPr>
          <p:cNvPr id="11" name="Shape 9"/>
          <p:cNvSpPr/>
          <p:nvPr/>
        </p:nvSpPr>
        <p:spPr>
          <a:xfrm rot="5400000">
            <a:off x="7589520" y="3589020"/>
            <a:ext cx="1097280" cy="1097280"/>
          </a:xfrm>
          <a:prstGeom prst="hexagon">
            <a:avLst/>
          </a:prstGeom>
          <a:solidFill>
            <a:srgbClr val="FFFFFF">
              <a:alpha val="0"/>
            </a:srgbClr>
          </a:solidFill>
          <a:ln w="15875">
            <a:solidFill>
              <a:srgbClr val="24304A"/>
            </a:solidFill>
            <a:prstDash val="solid"/>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Silver Data Lab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Employment Rates Vary Far More Between EU Regions Than Between Countries</dc:title>
  <dc:subject>EU employment reached 76.1% in 2025, 1.9 points short of the 2030 target. Which countries lead, and where the gap between regions is widest.</dc:subject>
  <dc:creator>Silver Data Lab Research Desk</dc:creator>
  <cp:lastModifiedBy>Silver Data Lab Research Desk</cp:lastModifiedBy>
  <cp:revision>1</cp:revision>
  <dcterms:created xsi:type="dcterms:W3CDTF">2026-10-25T21:15:28Z</dcterms:created>
  <dcterms:modified xsi:type="dcterms:W3CDTF">2026-10-25T21:15:28Z</dcterms:modified>
</cp:coreProperties>
</file>