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3.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4.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Taux d'emploi (%)</c:v>
                </c:pt>
              </c:strCache>
            </c:strRef>
          </c:tx>
          <c:spPr>
            <a:solidFill>
              <a:srgbClr val="172133"/>
            </a:solidFill>
            <a:effectLst/>
          </c:spPr>
          <c:invertIfNegative val="0"/>
          <c:dLbls>
            <c:numFmt formatCode="[$-40C]#,##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dPt>
            <c:idx val="0"/>
            <c:invertIfNegative val="0"/>
            <c:bubble3D val="0"/>
            <c:spPr>
              <a:solidFill>
                <a:srgbClr val="172133"/>
              </a:solidFill>
              <a:effectLst/>
            </c:spPr>
          </c:dPt>
          <c:dPt>
            <c:idx val="1"/>
            <c:invertIfNegative val="0"/>
            <c:bubble3D val="0"/>
            <c:spPr>
              <a:solidFill>
                <a:srgbClr val="172133"/>
              </a:solidFill>
              <a:effectLst/>
            </c:spPr>
          </c:dPt>
          <c:dPt>
            <c:idx val="2"/>
            <c:invertIfNegative val="0"/>
            <c:bubble3D val="0"/>
            <c:spPr>
              <a:solidFill>
                <a:srgbClr val="172133"/>
              </a:solidFill>
              <a:effectLst/>
            </c:spPr>
          </c:dPt>
          <c:dPt>
            <c:idx val="3"/>
            <c:invertIfNegative val="0"/>
            <c:bubble3D val="0"/>
            <c:spPr>
              <a:solidFill>
                <a:srgbClr val="B88C26"/>
              </a:solidFill>
              <a:effectLst/>
            </c:spPr>
          </c:dPt>
          <c:dPt>
            <c:idx val="4"/>
            <c:invertIfNegative val="0"/>
            <c:bubble3D val="0"/>
            <c:spPr>
              <a:solidFill>
                <a:srgbClr val="172133"/>
              </a:solidFill>
              <a:effectLst/>
            </c:spPr>
          </c:dPt>
          <c:dPt>
            <c:idx val="5"/>
            <c:invertIfNegative val="0"/>
            <c:bubble3D val="0"/>
            <c:spPr>
              <a:solidFill>
                <a:srgbClr val="172133"/>
              </a:solidFill>
              <a:effectLst/>
            </c:spPr>
          </c:dPt>
          <c:dPt>
            <c:idx val="6"/>
            <c:invertIfNegative val="0"/>
            <c:bubble3D val="0"/>
            <c:spPr>
              <a:solidFill>
                <a:srgbClr val="172133"/>
              </a:solidFill>
              <a:effectLst/>
            </c:spPr>
          </c:dPt>
          <c:cat>
            <c:multiLvlStrRef>
              <c:f>Sheet1!$A$2:$A$8</c:f>
              <c:multiLvlStrCache>
                <c:ptCount val="7"/>
                <c:lvl>
                  <c:pt idx="0">
                    <c:v>Malte</c:v>
                  </c:pt>
                  <c:pt idx="1">
                    <c:v>Pays-Bas</c:v>
                  </c:pt>
                  <c:pt idx="2">
                    <c:v>Tchéquie</c:v>
                  </c:pt>
                  <c:pt idx="3">
                    <c:v>Union européenne</c:v>
                  </c:pt>
                  <c:pt idx="4">
                    <c:v>Grèce</c:v>
                  </c:pt>
                  <c:pt idx="5">
                    <c:v>Roumanie</c:v>
                  </c:pt>
                  <c:pt idx="6">
                    <c:v>Italie</c:v>
                  </c:pt>
                </c:lvl>
              </c:multiLvlStrCache>
            </c:multiLvlStrRef>
          </c:cat>
          <c:val>
            <c:numRef>
              <c:f>Sheet1!$B$2:$B$8</c:f>
              <c:numCache>
                <c:formatCode>General</c:formatCode>
                <c:ptCount val="7"/>
                <c:pt idx="0">
                  <c:v>83.6</c:v>
                </c:pt>
                <c:pt idx="1">
                  <c:v>83.4</c:v>
                </c:pt>
                <c:pt idx="2">
                  <c:v>82.9</c:v>
                </c:pt>
                <c:pt idx="3">
                  <c:v>76.1</c:v>
                </c:pt>
                <c:pt idx="4">
                  <c:v>71</c:v>
                </c:pt>
                <c:pt idx="5">
                  <c:v>69</c:v>
                </c:pt>
                <c:pt idx="6">
                  <c:v>67.6</c:v>
                </c:pt>
              </c:numCache>
            </c:numRef>
          </c:val>
        </c:ser>
        <c:dLbls>
          <c:numFmt formatCode="[$-40C]#,##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50" b="0" i="0" u="none" strike="noStrike">
                <a:solidFill>
                  <a:srgbClr val="172133"/>
                </a:solidFill>
                <a:latin typeface="Arial"/>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Taux d'emploi (%)</c:v>
                </c:pt>
              </c:strCache>
            </c:strRef>
          </c:tx>
          <c:spPr>
            <a:solidFill>
              <a:srgbClr val="172133"/>
            </a:solidFill>
            <a:effectLst/>
          </c:spPr>
          <c:invertIfNegative val="0"/>
          <c:dLbls>
            <c:numFmt formatCode="[$-40C]#,##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dPt>
            <c:idx val="0"/>
            <c:invertIfNegative val="0"/>
            <c:bubble3D val="0"/>
            <c:spPr>
              <a:solidFill>
                <a:srgbClr val="172133"/>
              </a:solidFill>
              <a:effectLst/>
            </c:spPr>
          </c:dPt>
          <c:dPt>
            <c:idx val="1"/>
            <c:invertIfNegative val="0"/>
            <c:bubble3D val="0"/>
            <c:spPr>
              <a:solidFill>
                <a:srgbClr val="172133"/>
              </a:solidFill>
              <a:effectLst/>
            </c:spPr>
          </c:dPt>
          <c:dPt>
            <c:idx val="2"/>
            <c:invertIfNegative val="0"/>
            <c:bubble3D val="0"/>
            <c:spPr>
              <a:solidFill>
                <a:srgbClr val="172133"/>
              </a:solidFill>
              <a:effectLst/>
            </c:spPr>
          </c:dPt>
          <c:dPt>
            <c:idx val="3"/>
            <c:invertIfNegative val="0"/>
            <c:bubble3D val="0"/>
            <c:spPr>
              <a:solidFill>
                <a:srgbClr val="B88C26"/>
              </a:solidFill>
              <a:effectLst/>
            </c:spPr>
          </c:dPt>
          <c:dPt>
            <c:idx val="4"/>
            <c:invertIfNegative val="0"/>
            <c:bubble3D val="0"/>
            <c:spPr>
              <a:solidFill>
                <a:srgbClr val="172133"/>
              </a:solidFill>
              <a:effectLst/>
            </c:spPr>
          </c:dPt>
          <c:dPt>
            <c:idx val="5"/>
            <c:invertIfNegative val="0"/>
            <c:bubble3D val="0"/>
            <c:spPr>
              <a:solidFill>
                <a:srgbClr val="172133"/>
              </a:solidFill>
              <a:effectLst/>
            </c:spPr>
          </c:dPt>
          <c:dPt>
            <c:idx val="6"/>
            <c:invertIfNegative val="0"/>
            <c:bubble3D val="0"/>
            <c:spPr>
              <a:solidFill>
                <a:srgbClr val="172133"/>
              </a:solidFill>
              <a:effectLst/>
            </c:spPr>
          </c:dPt>
          <c:cat>
            <c:multiLvlStrRef>
              <c:f>Sheet1!$A$2:$A$8</c:f>
              <c:multiLvlStrCache>
                <c:ptCount val="7"/>
                <c:lvl>
                  <c:pt idx="0">
                    <c:v>Warszawski stołeczny (PL)</c:v>
                  </c:pt>
                  <c:pt idx="1">
                    <c:v>Prague (CZ)</c:v>
                  </c:pt>
                  <c:pt idx="2">
                    <c:v>Åland (FI)</c:v>
                  </c:pt>
                  <c:pt idx="3">
                    <c:v>Union européenne</c:v>
                  </c:pt>
                  <c:pt idx="4">
                    <c:v>Campanie (IT)</c:v>
                  </c:pt>
                  <c:pt idx="5">
                    <c:v>Calabre (IT)</c:v>
                  </c:pt>
                  <c:pt idx="6">
                    <c:v>Guyane (FR)</c:v>
                  </c:pt>
                </c:lvl>
              </c:multiLvlStrCache>
            </c:multiLvlStrRef>
          </c:cat>
          <c:val>
            <c:numRef>
              <c:f>Sheet1!$B$2:$B$8</c:f>
              <c:numCache>
                <c:formatCode>General</c:formatCode>
                <c:ptCount val="7"/>
                <c:pt idx="0">
                  <c:v>86.9</c:v>
                </c:pt>
                <c:pt idx="1">
                  <c:v>86</c:v>
                </c:pt>
                <c:pt idx="2">
                  <c:v>85.5</c:v>
                </c:pt>
                <c:pt idx="3">
                  <c:v>76.1</c:v>
                </c:pt>
                <c:pt idx="4">
                  <c:v>50.8</c:v>
                </c:pt>
                <c:pt idx="5">
                  <c:v>50.3</c:v>
                </c:pt>
                <c:pt idx="6">
                  <c:v>50</c:v>
                </c:pt>
              </c:numCache>
            </c:numRef>
          </c:val>
        </c:ser>
        <c:dLbls>
          <c:numFmt formatCode="[$-40C]#,##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50" b="0" i="0" u="none" strike="noStrike">
                <a:solidFill>
                  <a:srgbClr val="172133"/>
                </a:solidFill>
                <a:latin typeface="Arial"/>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taux d'emploi varie bien plus entre les régions de l'UE qu'entre les pays
L'emploi dans l'UE a atteint 76,1 % en 2025, à 1,9 point de la cible de 2030. Quels pays mènent, et où l'écart entre régions est le plus large.
Dernière mise à jour 2026-10-22
silverdatalab.com/fr/etudes/taux-d-emploi-regionaux-dans-l-ue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Taux d'emploi des 20 à 64 ans en 2025, États membres de l'UE les plus hauts et les plus bas : Malte 83,6 %, Pays-Bas 83,4 % et Tchéquie 82,9 % au-dessus de la moyenne de l'UE de 76,1 %, et Grèce 71,0 %, Roumanie 69,0 % et Italie 67,6 % en dessous, à lire face à la cible européenne de 78 % pour 2030.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distances régionales sont bien plus grandes que les nationales : 36,9 points entre la région au taux le plus élevé et la région comparable au taux le plus faible en 2025, contre 16,0 points entre États membres.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Taux d'emploi, personnes de 20 à 64 ans, 2025
Taux d'emploi (%)
Three highest and three lowest of the 27 EU Member States, with the EU aggregate for reference. The 2030 EU target is 78.0%.
Source : lfsi_emp_a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Taux d'emploi par région NUTS 2, personnes de 20 à 64 ans, 2025
Taux d'emploi (%)
Three highest and three lowest of the 244 EU regions with a published value, with the EU aggregate for reference.
Source : lfst_r_lfe2emprtn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1729"/>
        </a:solidFill>
      </p:bgPr>
    </p:bg>
    <p:spTree>
      <p:nvGrpSpPr>
        <p:cNvPr id="1" name=""/>
        <p:cNvGrpSpPr/>
        <p:nvPr/>
      </p:nvGrpSpPr>
      <p:grpSpPr>
        <a:xfrm>
          <a:off x="0" y="0"/>
          <a:ext cx="0" cy="0"/>
          <a:chOff x="0" y="0"/>
          <a:chExt cx="0" cy="0"/>
        </a:xfrm>
      </p:grpSpPr>
      <p:sp>
        <p:nvSpPr>
          <p:cNvPr id="2" name="Text 0"/>
          <p:cNvSpPr/>
          <p:nvPr/>
        </p:nvSpPr>
        <p:spPr>
          <a:xfrm>
            <a:off x="502920" y="411480"/>
            <a:ext cx="4572000" cy="228600"/>
          </a:xfrm>
          <a:prstGeom prst="rect">
            <a:avLst/>
          </a:prstGeom>
          <a:noFill/>
          <a:ln/>
        </p:spPr>
        <p:txBody>
          <a:bodyPr wrap="square" lIns="0" tIns="0" rIns="0" bIns="0" rtlCol="0" anchor="ctr"/>
          <a:lstStyle/>
          <a:p>
            <a:pPr indent="0" marL="0">
              <a:buNone/>
            </a:pPr>
            <a:r>
              <a:rPr lang="en-US" sz="1100" b="1" spc="220" kern="0" dirty="0">
                <a:solidFill>
                  <a:srgbClr val="B88C26"/>
                </a:solidFill>
                <a:latin typeface="Arial" pitchFamily="34" charset="0"/>
                <a:ea typeface="Arial" pitchFamily="34" charset="-122"/>
                <a:cs typeface="Arial" pitchFamily="34" charset="-120"/>
              </a:rPr>
              <a:t>SILVER DATA LAB</a:t>
            </a:r>
            <a:endParaRPr lang="en-US" sz="1100" dirty="0"/>
          </a:p>
        </p:txBody>
      </p:sp>
      <p:sp>
        <p:nvSpPr>
          <p:cNvPr id="3" name="Text 1"/>
          <p:cNvSpPr/>
          <p:nvPr/>
        </p:nvSpPr>
        <p:spPr>
          <a:xfrm>
            <a:off x="502920" y="658368"/>
            <a:ext cx="4572000" cy="201168"/>
          </a:xfrm>
          <a:prstGeom prst="rect">
            <a:avLst/>
          </a:prstGeom>
          <a:noFill/>
          <a:ln/>
        </p:spPr>
        <p:txBody>
          <a:bodyPr wrap="square" lIns="0" tIns="0" rIns="0" bIns="0" rtlCol="0" anchor="ctr"/>
          <a:lstStyle/>
          <a:p>
            <a:pPr indent="0" marL="0">
              <a:buNone/>
            </a:pPr>
            <a:r>
              <a:rPr lang="en-US" sz="850" spc="120" kern="0" dirty="0">
                <a:solidFill>
                  <a:srgbClr val="AFB7C4"/>
                </a:solidFill>
                <a:latin typeface="Arial" pitchFamily="34" charset="0"/>
                <a:ea typeface="Arial" pitchFamily="34" charset="-122"/>
                <a:cs typeface="Arial" pitchFamily="34" charset="-120"/>
              </a:rPr>
              <a:t>EMPLOI ET POLITIQUE SOCIALE</a:t>
            </a:r>
            <a:endParaRPr lang="en-US" sz="850" dirty="0"/>
          </a:p>
        </p:txBody>
      </p:sp>
      <p:sp>
        <p:nvSpPr>
          <p:cNvPr id="4" name="Text 2"/>
          <p:cNvSpPr/>
          <p:nvPr/>
        </p:nvSpPr>
        <p:spPr>
          <a:xfrm>
            <a:off x="502920" y="1554480"/>
            <a:ext cx="6858000" cy="146304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Arial" pitchFamily="34" charset="0"/>
                <a:ea typeface="Arial" pitchFamily="34" charset="-122"/>
                <a:cs typeface="Arial" pitchFamily="34" charset="-120"/>
              </a:rPr>
              <a:t>Le taux d'emploi varie bien plus entre les régions de l'UE qu'entre les pays</a:t>
            </a:r>
            <a:endParaRPr lang="en-US" sz="3000" dirty="0"/>
          </a:p>
        </p:txBody>
      </p:sp>
      <p:sp>
        <p:nvSpPr>
          <p:cNvPr id="5" name="Text 3"/>
          <p:cNvSpPr/>
          <p:nvPr/>
        </p:nvSpPr>
        <p:spPr>
          <a:xfrm>
            <a:off x="502920" y="3127248"/>
            <a:ext cx="6400800" cy="822960"/>
          </a:xfrm>
          <a:prstGeom prst="rect">
            <a:avLst/>
          </a:prstGeom>
          <a:noFill/>
          <a:ln/>
        </p:spPr>
        <p:txBody>
          <a:bodyPr wrap="square" lIns="0" tIns="0" rIns="0" bIns="0" rtlCol="0" anchor="t"/>
          <a:lstStyle/>
          <a:p>
            <a:pPr indent="0" marL="0">
              <a:buNone/>
            </a:pPr>
            <a:r>
              <a:rPr lang="en-US" sz="1250" dirty="0">
                <a:solidFill>
                  <a:srgbClr val="AFB7C4"/>
                </a:solidFill>
                <a:latin typeface="Arial" pitchFamily="34" charset="0"/>
                <a:ea typeface="Arial" pitchFamily="34" charset="-122"/>
                <a:cs typeface="Arial" pitchFamily="34" charset="-120"/>
              </a:rPr>
              <a:t>L'emploi dans l'UE a atteint 76,1 % en 2025, à 1,9 point de la cible de 2030. Quels pays mènent, et où l'écart entre régions est le plus large.</a:t>
            </a:r>
            <a:endParaRPr lang="en-US" sz="1250" dirty="0"/>
          </a:p>
        </p:txBody>
      </p:sp>
      <p:sp>
        <p:nvSpPr>
          <p:cNvPr id="6" name="Text 4"/>
          <p:cNvSpPr/>
          <p:nvPr/>
        </p:nvSpPr>
        <p:spPr>
          <a:xfrm>
            <a:off x="502920" y="4229100"/>
            <a:ext cx="5852160" cy="201168"/>
          </a:xfrm>
          <a:prstGeom prst="rect">
            <a:avLst/>
          </a:prstGeom>
          <a:noFill/>
          <a:ln/>
        </p:spPr>
        <p:txBody>
          <a:bodyPr wrap="square" lIns="0" tIns="0" rIns="0" bIns="0" rtlCol="0" anchor="ctr"/>
          <a:lstStyle/>
          <a:p>
            <a:pPr indent="0" marL="0">
              <a:buNone/>
            </a:pPr>
            <a:r>
              <a:rPr lang="en-US" sz="950" dirty="0">
                <a:solidFill>
                  <a:srgbClr val="AFB7C4"/>
                </a:solidFill>
                <a:latin typeface="Arial" pitchFamily="34" charset="0"/>
                <a:ea typeface="Arial" pitchFamily="34" charset="-122"/>
                <a:cs typeface="Arial" pitchFamily="34" charset="-120"/>
              </a:rPr>
              <a:t>Silver Data Lab Research Desk   ·   Analyse statistique</a:t>
            </a:r>
            <a:endParaRPr lang="en-US" sz="950" dirty="0"/>
          </a:p>
        </p:txBody>
      </p:sp>
      <p:sp>
        <p:nvSpPr>
          <p:cNvPr id="7" name="Text 5"/>
          <p:cNvSpPr/>
          <p:nvPr/>
        </p:nvSpPr>
        <p:spPr>
          <a:xfrm>
            <a:off x="502920" y="4430268"/>
            <a:ext cx="5852160" cy="201168"/>
          </a:xfrm>
          <a:prstGeom prst="rect">
            <a:avLst/>
          </a:prstGeom>
          <a:noFill/>
          <a:ln/>
        </p:spPr>
        <p:txBody>
          <a:bodyPr wrap="square" lIns="0" tIns="0" rIns="0" bIns="0" rtlCol="0" anchor="ctr"/>
          <a:lstStyle/>
          <a:p>
            <a:pPr indent="0" marL="0">
              <a:buNone/>
            </a:pPr>
            <a:r>
              <a:rPr lang="en-US" sz="950" dirty="0">
                <a:solidFill>
                  <a:srgbClr val="AFB7C4"/>
                </a:solidFill>
                <a:latin typeface="Arial" pitchFamily="34" charset="0"/>
                <a:ea typeface="Arial" pitchFamily="34" charset="-122"/>
                <a:cs typeface="Arial" pitchFamily="34" charset="-120"/>
              </a:rPr>
              <a:t>Période de référence 2025   ·   Dernière mise à jour 2026-10-22</a:t>
            </a:r>
            <a:endParaRPr lang="en-US" sz="950" dirty="0"/>
          </a:p>
        </p:txBody>
      </p:sp>
      <p:sp>
        <p:nvSpPr>
          <p:cNvPr id="8" name="Text 6"/>
          <p:cNvSpPr/>
          <p:nvPr/>
        </p:nvSpPr>
        <p:spPr>
          <a:xfrm>
            <a:off x="502920" y="4631436"/>
            <a:ext cx="5852160" cy="201168"/>
          </a:xfrm>
          <a:prstGeom prst="rect">
            <a:avLst/>
          </a:prstGeom>
          <a:noFill/>
          <a:ln/>
        </p:spPr>
        <p:txBody>
          <a:bodyPr wrap="square" lIns="0" tIns="0" rIns="0" bIns="0" rtlCol="0" anchor="ctr"/>
          <a:lstStyle/>
          <a:p>
            <a:pPr indent="0" marL="0">
              <a:buNone/>
            </a:pPr>
            <a:r>
              <a:rPr lang="en-US" sz="900" dirty="0">
                <a:solidFill>
                  <a:srgbClr val="6B7380"/>
                </a:solidFill>
                <a:latin typeface="Arial" pitchFamily="34" charset="0"/>
                <a:ea typeface="Arial" pitchFamily="34" charset="-122"/>
                <a:cs typeface="Arial" pitchFamily="34" charset="-120"/>
              </a:rPr>
              <a:t>silverdatalab.com/fr/etudes/taux-d-emploi-regionaux-dans-l-ue</a:t>
            </a:r>
            <a:endParaRPr lang="en-US" sz="900" dirty="0"/>
          </a:p>
        </p:txBody>
      </p:sp>
      <p:sp>
        <p:nvSpPr>
          <p:cNvPr id="9" name="Shape 7"/>
          <p:cNvSpPr/>
          <p:nvPr/>
        </p:nvSpPr>
        <p:spPr>
          <a:xfrm rot="5400000">
            <a:off x="7360920" y="1417320"/>
            <a:ext cx="1463040" cy="1463040"/>
          </a:xfrm>
          <a:prstGeom prst="hexagon">
            <a:avLst/>
          </a:prstGeom>
          <a:solidFill>
            <a:srgbClr val="FFFFFF">
              <a:alpha val="0"/>
            </a:srgbClr>
          </a:solidFill>
          <a:ln w="15875">
            <a:solidFill>
              <a:srgbClr val="24304A"/>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E172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EMPLOI ET POLITIQUE SOCIALE</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Chiffres clés</a:t>
            </a:r>
            <a:endParaRPr lang="en-US" sz="2800" dirty="0"/>
          </a:p>
        </p:txBody>
      </p:sp>
      <p:sp>
        <p:nvSpPr>
          <p:cNvPr id="4" name="Shape 2"/>
          <p:cNvSpPr/>
          <p:nvPr/>
        </p:nvSpPr>
        <p:spPr>
          <a:xfrm>
            <a:off x="502920" y="1322324"/>
            <a:ext cx="3931920" cy="1691132"/>
          </a:xfrm>
          <a:prstGeom prst="rect">
            <a:avLst/>
          </a:prstGeom>
          <a:solidFill>
            <a:srgbClr val="F5F6F8"/>
          </a:solidFill>
          <a:ln/>
        </p:spPr>
      </p:sp>
      <p:sp>
        <p:nvSpPr>
          <p:cNvPr id="5" name="Text 3"/>
          <p:cNvSpPr/>
          <p:nvPr/>
        </p:nvSpPr>
        <p:spPr>
          <a:xfrm>
            <a:off x="722376" y="1450340"/>
            <a:ext cx="3493008" cy="457200"/>
          </a:xfrm>
          <a:prstGeom prst="rect">
            <a:avLst/>
          </a:prstGeom>
          <a:noFill/>
          <a:ln/>
        </p:spPr>
        <p:txBody>
          <a:bodyPr wrap="square" lIns="0" tIns="0" rIns="0" bIns="0" rtlCol="0" anchor="ctr"/>
          <a:lstStyle/>
          <a:p>
            <a:pPr indent="0" marL="0">
              <a:buNone/>
            </a:pPr>
            <a:r>
              <a:rPr lang="en-US" sz="2600" b="1" dirty="0">
                <a:solidFill>
                  <a:srgbClr val="172133"/>
                </a:solidFill>
                <a:latin typeface="Arial" pitchFamily="34" charset="0"/>
                <a:ea typeface="Arial" pitchFamily="34" charset="-122"/>
                <a:cs typeface="Arial" pitchFamily="34" charset="-120"/>
              </a:rPr>
              <a:t>76,1 %</a:t>
            </a:r>
            <a:endParaRPr lang="en-US" sz="2600" dirty="0"/>
          </a:p>
        </p:txBody>
      </p:sp>
      <p:sp>
        <p:nvSpPr>
          <p:cNvPr id="6" name="Text 4"/>
          <p:cNvSpPr/>
          <p:nvPr/>
        </p:nvSpPr>
        <p:spPr>
          <a:xfrm>
            <a:off x="722376" y="1925828"/>
            <a:ext cx="3493008" cy="959612"/>
          </a:xfrm>
          <a:prstGeom prst="rect">
            <a:avLst/>
          </a:prstGeom>
          <a:noFill/>
          <a:ln/>
        </p:spPr>
        <p:txBody>
          <a:bodyPr wrap="square" lIns="0" tIns="0" rIns="0" bIns="0" rtlCol="0" anchor="t">
            <a:normAutofit/>
          </a:bodyPr>
          <a:lstStyle/>
          <a:p>
            <a:pPr indent="0" marL="0">
              <a:buNone/>
            </a:pPr>
            <a:r>
              <a:rPr lang="en-US" sz="1300" dirty="0">
                <a:solidFill>
                  <a:srgbClr val="6B7380"/>
                </a:solidFill>
                <a:latin typeface="Arial" pitchFamily="34" charset="0"/>
                <a:ea typeface="Arial" pitchFamily="34" charset="-122"/>
                <a:cs typeface="Arial" pitchFamily="34" charset="-120"/>
              </a:rPr>
              <a:t>Des personnes de 20 à 64 ans occupaient un emploi dans l'UE en 2025, soit 197,8 millions de personnes — le niveau le plus élevé depuis le début de la série en 2009.</a:t>
            </a:r>
            <a:endParaRPr lang="en-US" sz="1300" dirty="0"/>
          </a:p>
        </p:txBody>
      </p:sp>
      <p:sp>
        <p:nvSpPr>
          <p:cNvPr id="7" name="Shape 5"/>
          <p:cNvSpPr/>
          <p:nvPr/>
        </p:nvSpPr>
        <p:spPr>
          <a:xfrm>
            <a:off x="4709160" y="1322324"/>
            <a:ext cx="3931920" cy="1691132"/>
          </a:xfrm>
          <a:prstGeom prst="rect">
            <a:avLst/>
          </a:prstGeom>
          <a:solidFill>
            <a:srgbClr val="F5F6F8"/>
          </a:solidFill>
          <a:ln/>
        </p:spPr>
      </p:sp>
      <p:sp>
        <p:nvSpPr>
          <p:cNvPr id="8" name="Text 6"/>
          <p:cNvSpPr/>
          <p:nvPr/>
        </p:nvSpPr>
        <p:spPr>
          <a:xfrm>
            <a:off x="4928616" y="1486916"/>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La cible de 78 % pour 2030 est à 1,9 point de pourcentage, après un gain de 0,4 point sur la dernière année.</a:t>
            </a:r>
            <a:endParaRPr lang="en-US" sz="1400" dirty="0"/>
          </a:p>
        </p:txBody>
      </p:sp>
      <p:sp>
        <p:nvSpPr>
          <p:cNvPr id="9" name="Shape 7"/>
          <p:cNvSpPr/>
          <p:nvPr/>
        </p:nvSpPr>
        <p:spPr>
          <a:xfrm>
            <a:off x="502920" y="3269488"/>
            <a:ext cx="3931920" cy="1691132"/>
          </a:xfrm>
          <a:prstGeom prst="rect">
            <a:avLst/>
          </a:prstGeom>
          <a:solidFill>
            <a:srgbClr val="F5F6F8"/>
          </a:solidFill>
          <a:ln/>
        </p:spPr>
      </p:sp>
      <p:sp>
        <p:nvSpPr>
          <p:cNvPr id="10" name="Text 8"/>
          <p:cNvSpPr/>
          <p:nvPr/>
        </p:nvSpPr>
        <p:spPr>
          <a:xfrm>
            <a:off x="722376" y="3434080"/>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Malte mène à 83,6 % et l'Italie ferme la marche à 67,6 %, soit un écart de 16,0 points de pourcentage entre l'État membre le plus haut et le plus bas.</a:t>
            </a:r>
            <a:endParaRPr lang="en-US" sz="1400" dirty="0"/>
          </a:p>
        </p:txBody>
      </p:sp>
      <p:sp>
        <p:nvSpPr>
          <p:cNvPr id="11" name="Shape 9"/>
          <p:cNvSpPr/>
          <p:nvPr/>
        </p:nvSpPr>
        <p:spPr>
          <a:xfrm>
            <a:off x="4709160" y="3269488"/>
            <a:ext cx="3931920" cy="1691132"/>
          </a:xfrm>
          <a:prstGeom prst="rect">
            <a:avLst/>
          </a:prstGeom>
          <a:solidFill>
            <a:srgbClr val="F5F6F8"/>
          </a:solidFill>
          <a:ln/>
        </p:spPr>
      </p:sp>
      <p:sp>
        <p:nvSpPr>
          <p:cNvPr id="12" name="Text 10"/>
          <p:cNvSpPr/>
          <p:nvPr/>
        </p:nvSpPr>
        <p:spPr>
          <a:xfrm>
            <a:off x="4928616" y="3434080"/>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La position de l'Italie tient au genre : à 58,0 %, les femmes italiennes enregistrent le plus faible taux d'emploi féminin de l'Union, et l'écart de 19,1 points avec les hommes italiens est le plus large de l'UE.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EMPLOI ET POLITIQUE SOCIALE</a:t>
            </a:r>
            <a:endParaRPr lang="en-US" sz="1000" dirty="0"/>
          </a:p>
        </p:txBody>
      </p:sp>
      <p:sp>
        <p:nvSpPr>
          <p:cNvPr id="3" name="Text 1"/>
          <p:cNvSpPr/>
          <p:nvPr/>
        </p:nvSpPr>
        <p:spPr>
          <a:xfrm>
            <a:off x="502920" y="603504"/>
            <a:ext cx="8138160" cy="8890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Taux d'emploi, personnes de 20 à 64 ans, 2025</a:t>
            </a:r>
            <a:endParaRPr lang="en-US" sz="2800" dirty="0"/>
          </a:p>
        </p:txBody>
      </p:sp>
      <p:sp>
        <p:nvSpPr>
          <p:cNvPr id="4" name="Text 2"/>
          <p:cNvSpPr/>
          <p:nvPr/>
        </p:nvSpPr>
        <p:spPr>
          <a:xfrm>
            <a:off x="502920" y="1529080"/>
            <a:ext cx="8138160" cy="219456"/>
          </a:xfrm>
          <a:prstGeom prst="rect">
            <a:avLst/>
          </a:prstGeom>
          <a:noFill/>
          <a:ln/>
        </p:spPr>
        <p:txBody>
          <a:bodyPr wrap="square" lIns="0" tIns="0" rIns="0" bIns="0" rtlCol="0" anchor="ctr"/>
          <a:lstStyle/>
          <a:p>
            <a:pPr indent="0" marL="0">
              <a:buNone/>
            </a:pPr>
            <a:r>
              <a:rPr lang="en-US" sz="1000" dirty="0">
                <a:solidFill>
                  <a:srgbClr val="6B7380"/>
                </a:solidFill>
                <a:latin typeface="Arial" pitchFamily="34" charset="0"/>
                <a:ea typeface="Arial" pitchFamily="34" charset="-122"/>
                <a:cs typeface="Arial" pitchFamily="34" charset="-120"/>
              </a:rPr>
              <a:t>Taux d'emploi (%)</a:t>
            </a:r>
            <a:endParaRPr lang="en-US" sz="1000" dirty="0"/>
          </a:p>
        </p:txBody>
      </p:sp>
      <p:graphicFrame>
        <p:nvGraphicFramePr>
          <p:cNvPr id="5" name="Chart 0" descr=""/>
          <p:cNvGraphicFramePr/>
          <p:nvPr/>
        </p:nvGraphicFramePr>
        <p:xfrm>
          <a:off x="411480" y="1748536"/>
          <a:ext cx="8321040" cy="3038348"/>
        </p:xfrm>
        <a:graphic xmlns:a="http://schemas.openxmlformats.org/drawingml/2006/main">
          <a:graphicData uri="http://schemas.openxmlformats.org/drawingml/2006/chart">
            <c:chart xmlns:c="http://schemas.openxmlformats.org/drawingml/2006/chart" r:id="rId1"/>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EMPLOI ET POLITIQUE SOCIALE</a:t>
            </a:r>
            <a:endParaRPr lang="en-US" sz="1000" dirty="0"/>
          </a:p>
        </p:txBody>
      </p:sp>
      <p:sp>
        <p:nvSpPr>
          <p:cNvPr id="3" name="Text 1"/>
          <p:cNvSpPr/>
          <p:nvPr/>
        </p:nvSpPr>
        <p:spPr>
          <a:xfrm>
            <a:off x="502920" y="603504"/>
            <a:ext cx="8138160" cy="8890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Taux d'emploi par région NUTS 2, personnes de 20 à 64 ans, 2025</a:t>
            </a:r>
            <a:endParaRPr lang="en-US" sz="2800" dirty="0"/>
          </a:p>
        </p:txBody>
      </p:sp>
      <p:sp>
        <p:nvSpPr>
          <p:cNvPr id="4" name="Text 2"/>
          <p:cNvSpPr/>
          <p:nvPr/>
        </p:nvSpPr>
        <p:spPr>
          <a:xfrm>
            <a:off x="502920" y="1529080"/>
            <a:ext cx="8138160" cy="219456"/>
          </a:xfrm>
          <a:prstGeom prst="rect">
            <a:avLst/>
          </a:prstGeom>
          <a:noFill/>
          <a:ln/>
        </p:spPr>
        <p:txBody>
          <a:bodyPr wrap="square" lIns="0" tIns="0" rIns="0" bIns="0" rtlCol="0" anchor="ctr"/>
          <a:lstStyle/>
          <a:p>
            <a:pPr indent="0" marL="0">
              <a:buNone/>
            </a:pPr>
            <a:r>
              <a:rPr lang="en-US" sz="1000" dirty="0">
                <a:solidFill>
                  <a:srgbClr val="6B7380"/>
                </a:solidFill>
                <a:latin typeface="Arial" pitchFamily="34" charset="0"/>
                <a:ea typeface="Arial" pitchFamily="34" charset="-122"/>
                <a:cs typeface="Arial" pitchFamily="34" charset="-120"/>
              </a:rPr>
              <a:t>Taux d'emploi (%)</a:t>
            </a:r>
            <a:endParaRPr lang="en-US" sz="1000" dirty="0"/>
          </a:p>
        </p:txBody>
      </p:sp>
      <p:graphicFrame>
        <p:nvGraphicFramePr>
          <p:cNvPr id="5" name="Chart 0" descr=""/>
          <p:cNvGraphicFramePr/>
          <p:nvPr/>
        </p:nvGraphicFramePr>
        <p:xfrm>
          <a:off x="411480" y="1748536"/>
          <a:ext cx="8321040" cy="2736596"/>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502920" y="4485132"/>
            <a:ext cx="7040880" cy="274320"/>
          </a:xfrm>
          <a:prstGeom prst="rect">
            <a:avLst/>
          </a:prstGeom>
          <a:noFill/>
          <a:ln/>
        </p:spPr>
        <p:txBody>
          <a:bodyPr wrap="square" lIns="0" tIns="0" rIns="0" bIns="0" rtlCol="0" anchor="ctr"/>
          <a:lstStyle/>
          <a:p>
            <a:pPr indent="0" marL="0">
              <a:buNone/>
            </a:pPr>
            <a:r>
              <a:rPr lang="en-US" sz="850" i="1" dirty="0">
                <a:solidFill>
                  <a:srgbClr val="6B7380"/>
                </a:solidFill>
                <a:latin typeface="Arial" pitchFamily="34" charset="0"/>
                <a:ea typeface="Arial" pitchFamily="34" charset="-122"/>
                <a:cs typeface="Arial" pitchFamily="34" charset="-120"/>
              </a:rPr>
              <a:t>Mayotte est plus basse que toutes les régions montrées, à 36,9 %, et en est exclue : elle est couverte par une enquête annuelle distincte, ce qui la rend non directement comparable au reste de la série.</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EMPLOI ET POLITIQUE SOCIALE</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Ce que ces chiffres ne disent pas</a:t>
            </a:r>
            <a:endParaRPr lang="en-US" sz="2800" dirty="0"/>
          </a:p>
        </p:txBody>
      </p:sp>
      <p:sp>
        <p:nvSpPr>
          <p:cNvPr id="4" name="Shape 2"/>
          <p:cNvSpPr/>
          <p:nvPr/>
        </p:nvSpPr>
        <p:spPr>
          <a:xfrm>
            <a:off x="502920" y="1340612"/>
            <a:ext cx="292608" cy="292608"/>
          </a:xfrm>
          <a:prstGeom prst="ellipse">
            <a:avLst/>
          </a:prstGeom>
          <a:solidFill>
            <a:srgbClr val="172133"/>
          </a:solidFill>
          <a:ln/>
        </p:spPr>
      </p:sp>
      <p:sp>
        <p:nvSpPr>
          <p:cNvPr id="5" name="Text 3"/>
          <p:cNvSpPr/>
          <p:nvPr/>
        </p:nvSpPr>
        <p:spPr>
          <a:xfrm>
            <a:off x="502920" y="1340612"/>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1</a:t>
            </a:r>
            <a:endParaRPr lang="en-US" sz="1150" dirty="0"/>
          </a:p>
        </p:txBody>
      </p:sp>
      <p:sp>
        <p:nvSpPr>
          <p:cNvPr id="6" name="Text 4"/>
          <p:cNvSpPr/>
          <p:nvPr/>
        </p:nvSpPr>
        <p:spPr>
          <a:xfrm>
            <a:off x="978408" y="1322324"/>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Une région invalide la version simple du classement</a:t>
            </a:r>
            <a:endParaRPr lang="en-US" sz="1300" dirty="0"/>
          </a:p>
        </p:txBody>
      </p:sp>
      <p:sp>
        <p:nvSpPr>
          <p:cNvPr id="7" name="Text 5"/>
          <p:cNvSpPr/>
          <p:nvPr/>
        </p:nvSpPr>
        <p:spPr>
          <a:xfrm>
            <a:off x="978408" y="1541780"/>
            <a:ext cx="7662672" cy="877824"/>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Mayotte enregistre 36,9 % en 2025, sous chacune des régions nommées ci-dessus. Elle est exclue du classement présenté ici parce qu'Eurostat la couvre par une enquête annuelle distincte, ce qui rend ses chiffres non directement comparables au reste de la série. Mayotte porte aussi un signalement de définition différente, mais ce n'est pas la raison de son exclusion et cela ne pourrait pas l'être : 46 des 244 régions le portent, dont toutes les régions françaises et toutes les régions espagnoles. L'exclusion est légitime ; ne pas l'énoncer ne le serait pas. Lue comme « les trois régions les plus basses de l'UE » sans cette précision, l'affirmation est fausse.</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EMPLOI ET POLITIQUE SOCIALE</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Ce que ces chiffres ne disent pas</a:t>
            </a:r>
            <a:endParaRPr lang="en-US" sz="2800" dirty="0"/>
          </a:p>
        </p:txBody>
      </p:sp>
      <p:sp>
        <p:nvSpPr>
          <p:cNvPr id="4" name="Shape 2"/>
          <p:cNvSpPr/>
          <p:nvPr/>
        </p:nvSpPr>
        <p:spPr>
          <a:xfrm>
            <a:off x="502920" y="1340612"/>
            <a:ext cx="292608" cy="292608"/>
          </a:xfrm>
          <a:prstGeom prst="ellipse">
            <a:avLst/>
          </a:prstGeom>
          <a:solidFill>
            <a:srgbClr val="172133"/>
          </a:solidFill>
          <a:ln/>
        </p:spPr>
      </p:sp>
      <p:sp>
        <p:nvSpPr>
          <p:cNvPr id="5" name="Text 3"/>
          <p:cNvSpPr/>
          <p:nvPr/>
        </p:nvSpPr>
        <p:spPr>
          <a:xfrm>
            <a:off x="502920" y="1340612"/>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2</a:t>
            </a:r>
            <a:endParaRPr lang="en-US" sz="1150" dirty="0"/>
          </a:p>
        </p:txBody>
      </p:sp>
      <p:sp>
        <p:nvSpPr>
          <p:cNvPr id="6" name="Text 4"/>
          <p:cNvSpPr/>
          <p:nvPr/>
        </p:nvSpPr>
        <p:spPr>
          <a:xfrm>
            <a:off x="978408" y="1322324"/>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Les résultats avant et après 2021 ne sont pas pleinement comparables</a:t>
            </a:r>
            <a:endParaRPr lang="en-US" sz="1300" dirty="0"/>
          </a:p>
        </p:txBody>
      </p:sp>
      <p:sp>
        <p:nvSpPr>
          <p:cNvPr id="7" name="Text 5"/>
          <p:cNvSpPr/>
          <p:nvPr/>
        </p:nvSpPr>
        <p:spPr>
          <a:xfrm>
            <a:off x="978408" y="1541780"/>
            <a:ext cx="7662672" cy="877824"/>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Une rupture de série intervient le 1er janvier 2021 avec l'introduction du nouveau cadre de l'enquête européenne sur les forces de travail. Les comparaisons qui traversent cette date — dont le point de départ de 2009 et les gains sur la décennie cités plus haut — portent cette discontinuité et doivent se lire comme un ordre de grandeur plutôt que comme une distance exacte. Une seconde rupture, bien plus étroite, est signalée en 2024, dans toutes les régions françaises et dans toutes les régions bulgares — 33 des 244 valeurs. Aucune des valeurs de 2025 ne porte ce signalement, de sorte qu'une comparaison entre 2024 et 2025 n'en est pas affectée.</a:t>
            </a:r>
            <a:endParaRPr lang="en-US" sz="1050" dirty="0"/>
          </a:p>
        </p:txBody>
      </p:sp>
      <p:sp>
        <p:nvSpPr>
          <p:cNvPr id="8" name="Shape 6"/>
          <p:cNvSpPr/>
          <p:nvPr/>
        </p:nvSpPr>
        <p:spPr>
          <a:xfrm>
            <a:off x="502920" y="2702729"/>
            <a:ext cx="292608" cy="292608"/>
          </a:xfrm>
          <a:prstGeom prst="ellipse">
            <a:avLst/>
          </a:prstGeom>
          <a:solidFill>
            <a:srgbClr val="172133"/>
          </a:solidFill>
          <a:ln/>
        </p:spPr>
      </p:sp>
      <p:sp>
        <p:nvSpPr>
          <p:cNvPr id="9" name="Text 7"/>
          <p:cNvSpPr/>
          <p:nvPr/>
        </p:nvSpPr>
        <p:spPr>
          <a:xfrm>
            <a:off x="502920" y="2702729"/>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3</a:t>
            </a:r>
            <a:endParaRPr lang="en-US" sz="1150" dirty="0"/>
          </a:p>
        </p:txBody>
      </p:sp>
      <p:sp>
        <p:nvSpPr>
          <p:cNvPr id="10" name="Text 8"/>
          <p:cNvSpPr/>
          <p:nvPr/>
        </p:nvSpPr>
        <p:spPr>
          <a:xfrm>
            <a:off x="978408" y="2684441"/>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Les chiffres régionaux sont établis par lieu de résidence</a:t>
            </a:r>
            <a:endParaRPr lang="en-US" sz="1300" dirty="0"/>
          </a:p>
        </p:txBody>
      </p:sp>
      <p:sp>
        <p:nvSpPr>
          <p:cNvPr id="11" name="Text 9"/>
          <p:cNvSpPr/>
          <p:nvPr/>
        </p:nvSpPr>
        <p:spPr>
          <a:xfrm>
            <a:off x="978408" y="2903897"/>
            <a:ext cx="7662672" cy="585216"/>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Eurostat attribue l'emploi régional par région de résidence habituelle, qui peut différer du lieu de travail. Dans les aires métropolitaines où les navettes domicile-travail sont nombreuses, cela gonfle les régions résidentielles autour d'une ville par rapport à la ville elle-même ; c'est un artefact de mesure et non un phénomène de marché du travail. Il ne doit pas être confondu avec l'exclusion réelle que montrent les indicateurs de jeunesse et de NEET.</a:t>
            </a:r>
            <a:endParaRPr lang="en-US" sz="1050" dirty="0"/>
          </a:p>
        </p:txBody>
      </p:sp>
      <p:sp>
        <p:nvSpPr>
          <p:cNvPr id="12" name="Shape 10"/>
          <p:cNvSpPr/>
          <p:nvPr/>
        </p:nvSpPr>
        <p:spPr>
          <a:xfrm>
            <a:off x="502920" y="3772239"/>
            <a:ext cx="292608" cy="292608"/>
          </a:xfrm>
          <a:prstGeom prst="ellipse">
            <a:avLst/>
          </a:prstGeom>
          <a:solidFill>
            <a:srgbClr val="172133"/>
          </a:solidFill>
          <a:ln/>
        </p:spPr>
      </p:sp>
      <p:sp>
        <p:nvSpPr>
          <p:cNvPr id="13" name="Text 11"/>
          <p:cNvSpPr/>
          <p:nvPr/>
        </p:nvSpPr>
        <p:spPr>
          <a:xfrm>
            <a:off x="502920" y="3772239"/>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4</a:t>
            </a:r>
            <a:endParaRPr lang="en-US" sz="1150" dirty="0"/>
          </a:p>
        </p:txBody>
      </p:sp>
      <p:sp>
        <p:nvSpPr>
          <p:cNvPr id="14" name="Text 12"/>
          <p:cNvSpPr/>
          <p:nvPr/>
        </p:nvSpPr>
        <p:spPr>
          <a:xfrm>
            <a:off x="978408" y="3753951"/>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Les chiffres de la Corse sont signalés comme peu fiables</a:t>
            </a:r>
            <a:endParaRPr lang="en-US" sz="1300" dirty="0"/>
          </a:p>
        </p:txBody>
      </p:sp>
      <p:sp>
        <p:nvSpPr>
          <p:cNvPr id="15" name="Text 13"/>
          <p:cNvSpPr/>
          <p:nvPr/>
        </p:nvSpPr>
        <p:spPr>
          <a:xfrm>
            <a:off x="978408" y="3973407"/>
            <a:ext cx="7662672" cy="585216"/>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L'échantillon de la Corse est trop petit pour soutenir des estimations régionales fiables, et Eurostat signale sa valeur en conséquence : en 2025, la Corse est la seule des 244 régions dont la valeur porte ce signalement. Aucun chiffre de cette page ne repose sur elle. Mayotte est le cas distinct évoqué plus haut : sa valeur n'est indiquée que pour dire pourquoi la région est exclue, jamais pour appuyer une affirmation.</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EMPLOI ET POLITIQUE SOCIALE</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Note méthodologique</a:t>
            </a:r>
            <a:endParaRPr lang="en-US" sz="2800" dirty="0"/>
          </a:p>
        </p:txBody>
      </p:sp>
      <p:sp>
        <p:nvSpPr>
          <p:cNvPr id="4" name="Text 2"/>
          <p:cNvSpPr/>
          <p:nvPr/>
        </p:nvSpPr>
        <p:spPr>
          <a:xfrm>
            <a:off x="502920" y="1554480"/>
            <a:ext cx="7132320" cy="2948940"/>
          </a:xfrm>
          <a:prstGeom prst="rect">
            <a:avLst/>
          </a:prstGeom>
          <a:noFill/>
          <a:ln/>
        </p:spPr>
        <p:txBody>
          <a:bodyPr wrap="square" lIns="0" tIns="0" rIns="0" bIns="0" rtlCol="0" anchor="t"/>
          <a:lstStyle/>
          <a:p>
            <a:pPr indent="0" marL="0">
              <a:lnSpc>
                <a:spcPct val="125000"/>
              </a:lnSpc>
              <a:buNone/>
            </a:pPr>
            <a:r>
              <a:rPr lang="en-US" sz="1200" dirty="0">
                <a:solidFill>
                  <a:srgbClr val="172133"/>
                </a:solidFill>
                <a:latin typeface="Arial" pitchFamily="34" charset="0"/>
                <a:ea typeface="Arial" pitchFamily="34" charset="-122"/>
                <a:cs typeface="Arial" pitchFamily="34" charset="-120"/>
              </a:rPr>
              <a:t>Le taux d'emploi est la part de la population de 20 à 64 ans qui occupe un emploi. Le dénominateur est la population totale de cette tranche d'âge, non la population active — un taux de 76,1 % ne signifie pas que 23,9 % sont au chômage, puisque le reste comprend les étudiants, les aidants, les malades de longue durée et les préretraités.</a:t>
            </a:r>
            <a:endParaRPr lang="en-US" sz="1200" dirty="0"/>
          </a:p>
          <a:p>
            <a:pPr indent="0" marL="0">
              <a:lnSpc>
                <a:spcPct val="125000"/>
              </a:lnSpc>
              <a:buNone/>
            </a:pPr>
            <a:endParaRPr lang="en-US" sz="1200" dirty="0"/>
          </a:p>
          <a:p>
            <a:pPr indent="0" marL="0">
              <a:lnSpc>
                <a:spcPct val="125000"/>
              </a:lnSpc>
              <a:buNone/>
            </a:pPr>
            <a:r>
              <a:rPr lang="en-US" sz="1200" dirty="0">
                <a:solidFill>
                  <a:srgbClr val="172133"/>
                </a:solidFill>
                <a:latin typeface="Arial" pitchFamily="34" charset="0"/>
                <a:ea typeface="Arial" pitchFamily="34" charset="-122"/>
                <a:cs typeface="Arial" pitchFamily="34" charset="-120"/>
              </a:rPr>
              <a:t>La tranche d'âge est 20-64 partout, celle sur laquelle est définie la cible européenne pour 2030. La vue par défaut d'Eurostat pour le jeu de données régional est 15-64 et produit des chiffres inférieurs d'environ cinq points ; les deux ne sont pas interchangeables. Les deux extractions utilisées ici sont archivées sous data/eurostat/ avec leurs filtres consignés, de sorte que chaque chiffre de cette page peut être revérifié face au fichier dont il provient. Les chiffres nationaux et régionaux portent tous deux sur 2025, qui est la dernière année complète dans chacune des deux séries.</a:t>
            </a:r>
            <a:endParaRPr lang="en-US" sz="1200" dirty="0"/>
          </a:p>
          <a:p>
            <a:pPr indent="0" marL="0">
              <a:lnSpc>
                <a:spcPct val="125000"/>
              </a:lnSpc>
              <a:buNone/>
            </a:pPr>
            <a:endParaRPr lang="en-US" sz="1200" dirty="0"/>
          </a:p>
          <a:p>
            <a:pPr indent="0" marL="0">
              <a:lnSpc>
                <a:spcPct val="125000"/>
              </a:lnSpc>
              <a:buNone/>
            </a:pPr>
            <a:r>
              <a:rPr lang="en-US" sz="1200" dirty="0">
                <a:solidFill>
                  <a:srgbClr val="172133"/>
                </a:solidFill>
                <a:latin typeface="Arial" pitchFamily="34" charset="0"/>
                <a:ea typeface="Arial" pitchFamily="34" charset="-122"/>
                <a:cs typeface="Arial" pitchFamily="34" charset="-120"/>
              </a:rPr>
              <a:t>L'extraction nationale contient l'ensemble de la série publiée et les deux unités dans lesquelles l'indicateur est publié, le taux et les effectifs, de sorte que les 197,8 millions, les 67,3 % enregistrés pour 2009 et les gains de la dernière décennie se lisent dans le même fichier que les taux de 2025. La série propre à l'agrégat de l'UE commence en 2009, comme celle de chaque État membre à l'exception de la France, qui remonte à 2003, et de la Suède, qui remonte à 2005.</a:t>
            </a:r>
            <a:endParaRPr lang="en-US" sz="1200" dirty="0"/>
          </a:p>
          <a:p>
            <a:pPr indent="0" marL="0">
              <a:lnSpc>
                <a:spcPct val="125000"/>
              </a:lnSpc>
              <a:buNone/>
            </a:pPr>
            <a:endParaRPr lang="en-US" sz="1200" dirty="0"/>
          </a:p>
          <a:p>
            <a:pPr indent="0" marL="0">
              <a:lnSpc>
                <a:spcPct val="125000"/>
              </a:lnSpc>
              <a:buNone/>
            </a:pPr>
            <a:r>
              <a:rPr lang="en-US" sz="1200" dirty="0">
                <a:solidFill>
                  <a:srgbClr val="172133"/>
                </a:solidFill>
                <a:latin typeface="Arial" pitchFamily="34" charset="0"/>
                <a:ea typeface="Arial" pitchFamily="34" charset="-122"/>
                <a:cs typeface="Arial" pitchFamily="34" charset="-120"/>
              </a:rPr>
              <a:t>L'écart entre un pays et l'agrégat de l'UE, partout où il apparaît, est calculé par Silver Data Lab par soustraction et signalé comme dérivé. Il en va de même de tout autre décompte, écart, distance ou valeur centrale de cette page : les distances à la cible de 2030, l'écart régional, les décomptes d'États membres et de régions, et les totaux de valeurs signalées. Eurostat n'en publie aucun.</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1729"/>
        </a:solidFill>
      </p:bgPr>
    </p:bg>
    <p:spTree>
      <p:nvGrpSpPr>
        <p:cNvPr id="1" name=""/>
        <p:cNvGrpSpPr/>
        <p:nvPr/>
      </p:nvGrpSpPr>
      <p:grpSpPr>
        <a:xfrm>
          <a:off x="0" y="0"/>
          <a:ext cx="0" cy="0"/>
          <a:chOff x="0" y="0"/>
          <a:chExt cx="0" cy="0"/>
        </a:xfrm>
      </p:grpSpPr>
      <p:sp>
        <p:nvSpPr>
          <p:cNvPr id="2" name="Text 0"/>
          <p:cNvSpPr/>
          <p:nvPr/>
        </p:nvSpPr>
        <p:spPr>
          <a:xfrm>
            <a:off x="502920" y="411480"/>
            <a:ext cx="8138160" cy="256032"/>
          </a:xfrm>
          <a:prstGeom prst="rect">
            <a:avLst/>
          </a:prstGeom>
          <a:noFill/>
          <a:ln/>
        </p:spPr>
        <p:txBody>
          <a:bodyPr wrap="square" lIns="0" tIns="0" rIns="0" bIns="0" rtlCol="0" anchor="ctr"/>
          <a:lstStyle/>
          <a:p>
            <a:pPr indent="0" marL="0">
              <a:buNone/>
            </a:pPr>
            <a:r>
              <a:rPr lang="en-US" sz="1100" b="1" spc="220" kern="0" dirty="0">
                <a:solidFill>
                  <a:srgbClr val="B88C26"/>
                </a:solidFill>
                <a:latin typeface="Arial" pitchFamily="34" charset="0"/>
                <a:ea typeface="Arial" pitchFamily="34" charset="-122"/>
                <a:cs typeface="Arial" pitchFamily="34" charset="-120"/>
              </a:rPr>
              <a:t>DONNÉES SOURCES</a:t>
            </a:r>
            <a:endParaRPr lang="en-US" sz="1100" dirty="0"/>
          </a:p>
        </p:txBody>
      </p:sp>
      <p:sp>
        <p:nvSpPr>
          <p:cNvPr id="3" name="Text 1"/>
          <p:cNvSpPr/>
          <p:nvPr/>
        </p:nvSpPr>
        <p:spPr>
          <a:xfrm>
            <a:off x="502920" y="713232"/>
            <a:ext cx="6492240" cy="6400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Le taux d'emploi varie bien plus entre les régions de l'UE qu'entre les pays</a:t>
            </a:r>
            <a:endParaRPr lang="en-US" sz="1700" dirty="0"/>
          </a:p>
        </p:txBody>
      </p:sp>
      <p:sp>
        <p:nvSpPr>
          <p:cNvPr id="4" name="Text 2"/>
          <p:cNvSpPr/>
          <p:nvPr/>
        </p:nvSpPr>
        <p:spPr>
          <a:xfrm>
            <a:off x="502920" y="1572768"/>
            <a:ext cx="8138160" cy="219456"/>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Employment and labour force by sex and age — annual data — Eurostat</a:t>
            </a:r>
            <a:endParaRPr lang="en-US" sz="1100" dirty="0"/>
          </a:p>
        </p:txBody>
      </p:sp>
      <p:sp>
        <p:nvSpPr>
          <p:cNvPr id="5" name="Text 3"/>
          <p:cNvSpPr/>
          <p:nvPr/>
        </p:nvSpPr>
        <p:spPr>
          <a:xfrm>
            <a:off x="502920" y="1792224"/>
            <a:ext cx="8138160" cy="182880"/>
          </a:xfrm>
          <a:prstGeom prst="rect">
            <a:avLst/>
          </a:prstGeom>
          <a:noFill/>
          <a:ln/>
        </p:spPr>
        <p:txBody>
          <a:bodyPr wrap="square" lIns="0" tIns="0" rIns="0" bIns="0" rtlCol="0" anchor="ctr"/>
          <a:lstStyle/>
          <a:p>
            <a:pPr indent="0" marL="0">
              <a:buNone/>
            </a:pPr>
            <a:r>
              <a:rPr lang="en-US" sz="850" dirty="0">
                <a:solidFill>
                  <a:srgbClr val="AFB7C4"/>
                </a:solidFill>
                <a:latin typeface="Arial" pitchFamily="34" charset="0"/>
                <a:ea typeface="Arial" pitchFamily="34" charset="-122"/>
                <a:cs typeface="Arial" pitchFamily="34" charset="-120"/>
              </a:rPr>
              <a:t>Filtres appliqués : lfsi_emp_a · freq=A · indic_em=EMP_LFS · unit=PC_POP, THS_PER · age=Y20-64 · sex=T, F, M</a:t>
            </a:r>
            <a:endParaRPr lang="en-US" sz="850" dirty="0"/>
          </a:p>
        </p:txBody>
      </p:sp>
      <p:sp>
        <p:nvSpPr>
          <p:cNvPr id="6" name="Text 4"/>
          <p:cNvSpPr/>
          <p:nvPr/>
        </p:nvSpPr>
        <p:spPr>
          <a:xfrm>
            <a:off x="502920" y="1975104"/>
            <a:ext cx="8138160" cy="182880"/>
          </a:xfrm>
          <a:prstGeom prst="rect">
            <a:avLst/>
          </a:prstGeom>
          <a:noFill/>
          <a:ln/>
        </p:spPr>
        <p:txBody>
          <a:bodyPr wrap="square" lIns="0" tIns="0" rIns="0" bIns="0" rtlCol="0" anchor="ctr"/>
          <a:lstStyle/>
          <a:p>
            <a:pPr indent="0" marL="0">
              <a:buNone/>
            </a:pPr>
            <a:r>
              <a:rPr lang="en-US" sz="850" dirty="0">
                <a:solidFill>
                  <a:srgbClr val="6B7380"/>
                </a:solidFill>
                <a:latin typeface="Arial" pitchFamily="34" charset="0"/>
                <a:ea typeface="Arial" pitchFamily="34" charset="-122"/>
                <a:cs typeface="Arial" pitchFamily="34" charset="-120"/>
              </a:rPr>
              <a:t>Extrait le : 2026-10-22 · Source mise à jour le : 2026-09-10 · https://doi.org/10.2908/lfsi_emp_a</a:t>
            </a:r>
            <a:endParaRPr lang="en-US" sz="850" dirty="0"/>
          </a:p>
        </p:txBody>
      </p:sp>
      <p:sp>
        <p:nvSpPr>
          <p:cNvPr id="7" name="Text 5"/>
          <p:cNvSpPr/>
          <p:nvPr/>
        </p:nvSpPr>
        <p:spPr>
          <a:xfrm>
            <a:off x="502920" y="2322576"/>
            <a:ext cx="8138160" cy="219456"/>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Employment rates by educational attainment level, citizenship and NUTS 2 region — Eurostat</a:t>
            </a:r>
            <a:endParaRPr lang="en-US" sz="1100" dirty="0"/>
          </a:p>
        </p:txBody>
      </p:sp>
      <p:sp>
        <p:nvSpPr>
          <p:cNvPr id="8" name="Text 6"/>
          <p:cNvSpPr/>
          <p:nvPr/>
        </p:nvSpPr>
        <p:spPr>
          <a:xfrm>
            <a:off x="502920" y="2542032"/>
            <a:ext cx="8138160" cy="182880"/>
          </a:xfrm>
          <a:prstGeom prst="rect">
            <a:avLst/>
          </a:prstGeom>
          <a:noFill/>
          <a:ln/>
        </p:spPr>
        <p:txBody>
          <a:bodyPr wrap="square" lIns="0" tIns="0" rIns="0" bIns="0" rtlCol="0" anchor="ctr"/>
          <a:lstStyle/>
          <a:p>
            <a:pPr indent="0" marL="0">
              <a:buNone/>
            </a:pPr>
            <a:r>
              <a:rPr lang="en-US" sz="850" dirty="0">
                <a:solidFill>
                  <a:srgbClr val="AFB7C4"/>
                </a:solidFill>
                <a:latin typeface="Arial" pitchFamily="34" charset="0"/>
                <a:ea typeface="Arial" pitchFamily="34" charset="-122"/>
                <a:cs typeface="Arial" pitchFamily="34" charset="-120"/>
              </a:rPr>
              <a:t>Filtres appliqués : lfst_r_lfe2emprtn · freq=A · citizen=TOTAL · isced11=TOTAL · age=Y20-64 · sex=T · unit=PC</a:t>
            </a:r>
            <a:endParaRPr lang="en-US" sz="850" dirty="0"/>
          </a:p>
        </p:txBody>
      </p:sp>
      <p:sp>
        <p:nvSpPr>
          <p:cNvPr id="9" name="Text 7"/>
          <p:cNvSpPr/>
          <p:nvPr/>
        </p:nvSpPr>
        <p:spPr>
          <a:xfrm>
            <a:off x="502920" y="2724912"/>
            <a:ext cx="8138160" cy="182880"/>
          </a:xfrm>
          <a:prstGeom prst="rect">
            <a:avLst/>
          </a:prstGeom>
          <a:noFill/>
          <a:ln/>
        </p:spPr>
        <p:txBody>
          <a:bodyPr wrap="square" lIns="0" tIns="0" rIns="0" bIns="0" rtlCol="0" anchor="ctr"/>
          <a:lstStyle/>
          <a:p>
            <a:pPr indent="0" marL="0">
              <a:buNone/>
            </a:pPr>
            <a:r>
              <a:rPr lang="en-US" sz="850" dirty="0">
                <a:solidFill>
                  <a:srgbClr val="6B7380"/>
                </a:solidFill>
                <a:latin typeface="Arial" pitchFamily="34" charset="0"/>
                <a:ea typeface="Arial" pitchFamily="34" charset="-122"/>
                <a:cs typeface="Arial" pitchFamily="34" charset="-120"/>
              </a:rPr>
              <a:t>Extrait le : 2026-09-11 · Source mise à jour le : 2026-09-10 · https://doi.org/10.2908/lfst_r_lfe2emprtn</a:t>
            </a:r>
            <a:endParaRPr lang="en-US" sz="850" dirty="0"/>
          </a:p>
        </p:txBody>
      </p:sp>
      <p:sp>
        <p:nvSpPr>
          <p:cNvPr id="10" name="Text 8"/>
          <p:cNvSpPr/>
          <p:nvPr/>
        </p:nvSpPr>
        <p:spPr>
          <a:xfrm>
            <a:off x="502920" y="4485132"/>
            <a:ext cx="5669280" cy="228600"/>
          </a:xfrm>
          <a:prstGeom prst="rect">
            <a:avLst/>
          </a:prstGeom>
          <a:noFill/>
          <a:ln/>
        </p:spPr>
        <p:txBody>
          <a:bodyPr wrap="square" lIns="0" tIns="0" rIns="0" bIns="0" rtlCol="0" anchor="ctr"/>
          <a:lstStyle/>
          <a:p>
            <a:pPr indent="0" marL="0">
              <a:buNone/>
            </a:pPr>
            <a:r>
              <a:rPr lang="en-US" sz="950" dirty="0">
                <a:solidFill>
                  <a:srgbClr val="6B7380"/>
                </a:solidFill>
                <a:latin typeface="Arial" pitchFamily="34" charset="0"/>
                <a:ea typeface="Arial" pitchFamily="34" charset="-122"/>
                <a:cs typeface="Arial" pitchFamily="34" charset="-120"/>
              </a:rPr>
              <a:t>silverdatalab.com/fr/etudes/taux-d-emploi-regionaux-dans-l-ue  ·  CC BY 4.0</a:t>
            </a:r>
            <a:endParaRPr lang="en-US" sz="950" dirty="0"/>
          </a:p>
        </p:txBody>
      </p:sp>
      <p:sp>
        <p:nvSpPr>
          <p:cNvPr id="11" name="Shape 9"/>
          <p:cNvSpPr/>
          <p:nvPr/>
        </p:nvSpPr>
        <p:spPr>
          <a:xfrm rot="5400000">
            <a:off x="7589520" y="3589020"/>
            <a:ext cx="1097280" cy="1097280"/>
          </a:xfrm>
          <a:prstGeom prst="hexagon">
            <a:avLst/>
          </a:prstGeom>
          <a:solidFill>
            <a:srgbClr val="FFFFFF">
              <a:alpha val="0"/>
            </a:srgbClr>
          </a:solidFill>
          <a:ln w="15875">
            <a:solidFill>
              <a:srgbClr val="24304A"/>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Silver Data 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taux d'emploi varie bien plus entre les régions de l'UE qu'entre les pays</dc:title>
  <dc:subject>L'emploi dans l'UE a atteint 76,1 % en 2025, à 1,9 point de la cible de 2030. Quels pays mènent, et où l'écart entre régions est le plus large.</dc:subject>
  <dc:creator>Silver Data Lab Research Desk</dc:creator>
  <cp:lastModifiedBy>Silver Data Lab Research Desk</cp:lastModifiedBy>
  <cp:revision>1</cp:revision>
  <dcterms:created xsi:type="dcterms:W3CDTF">2026-10-25T22:22:44Z</dcterms:created>
  <dcterms:modified xsi:type="dcterms:W3CDTF">2026-10-25T22:22:44Z</dcterms:modified>
</cp:coreProperties>
</file>