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Tasso di occupazione (%)</c:v>
                </c:pt>
              </c:strCache>
            </c:strRef>
          </c:tx>
          <c:spPr>
            <a:solidFill>
              <a:srgbClr val="172133"/>
            </a:solidFill>
            <a:effectLst/>
          </c:spPr>
          <c:invertIfNegative val="0"/>
          <c:dLbls>
            <c:numFmt formatCode="[$-410]#,##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721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88C2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cat>
            <c:multiLvlStrRef>
              <c:f>Sheet1!$A$2:$A$8</c:f>
              <c:multiLvlStrCache>
                <c:ptCount val="7"/>
                <c:lvl>
                  <c:pt idx="0">
                    <c:v>Malta</c:v>
                  </c:pt>
                  <c:pt idx="1">
                    <c:v>Paesi Bassi</c:v>
                  </c:pt>
                  <c:pt idx="2">
                    <c:v>Cechia</c:v>
                  </c:pt>
                  <c:pt idx="3">
                    <c:v>Unione europea</c:v>
                  </c:pt>
                  <c:pt idx="4">
                    <c:v>Grecia</c:v>
                  </c:pt>
                  <c:pt idx="5">
                    <c:v>Romania</c:v>
                  </c:pt>
                  <c:pt idx="6">
                    <c:v>Italia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83.6</c:v>
                </c:pt>
                <c:pt idx="1">
                  <c:v>83.4</c:v>
                </c:pt>
                <c:pt idx="2">
                  <c:v>82.9</c:v>
                </c:pt>
                <c:pt idx="3">
                  <c:v>76.1</c:v>
                </c:pt>
                <c:pt idx="4">
                  <c:v>71</c:v>
                </c:pt>
                <c:pt idx="5">
                  <c:v>69</c:v>
                </c:pt>
                <c:pt idx="6">
                  <c:v>67.6</c:v>
                </c:pt>
              </c:numCache>
            </c:numRef>
          </c:val>
        </c:ser>
        <c:dLbls>
          <c:numFmt formatCode="[$-410]#,##0.0" sourceLinked="0"/>
          <c:txPr>
            <a:bodyPr/>
            <a:lstStyle/>
            <a:p>
              <a:pPr>
                <a:defRPr b="0" i="0" strike="noStrike" sz="900" u="none">
                  <a:solidFill>
                    <a:srgbClr val="1721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1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Tasso di occupazione (%)</c:v>
                </c:pt>
              </c:strCache>
            </c:strRef>
          </c:tx>
          <c:spPr>
            <a:solidFill>
              <a:srgbClr val="172133"/>
            </a:solidFill>
            <a:effectLst/>
          </c:spPr>
          <c:invertIfNegative val="0"/>
          <c:dLbls>
            <c:numFmt formatCode="[$-410]#,##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721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88C2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72133"/>
              </a:solidFill>
              <a:effectLst/>
            </c:spPr>
          </c:dPt>
          <c:cat>
            <c:multiLvlStrRef>
              <c:f>Sheet1!$A$2:$A$8</c:f>
              <c:multiLvlStrCache>
                <c:ptCount val="7"/>
                <c:lvl>
                  <c:pt idx="0">
                    <c:v>Warszawski stołeczny (PL)</c:v>
                  </c:pt>
                  <c:pt idx="1">
                    <c:v>Praga (CZ)</c:v>
                  </c:pt>
                  <c:pt idx="2">
                    <c:v>Åland (FI)</c:v>
                  </c:pt>
                  <c:pt idx="3">
                    <c:v>Unione europea</c:v>
                  </c:pt>
                  <c:pt idx="4">
                    <c:v>Campania (IT)</c:v>
                  </c:pt>
                  <c:pt idx="5">
                    <c:v>Calabria (IT)</c:v>
                  </c:pt>
                  <c:pt idx="6">
                    <c:v>Guyane (FR)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86.9</c:v>
                </c:pt>
                <c:pt idx="1">
                  <c:v>86</c:v>
                </c:pt>
                <c:pt idx="2">
                  <c:v>85.5</c:v>
                </c:pt>
                <c:pt idx="3">
                  <c:v>76.1</c:v>
                </c:pt>
                <c:pt idx="4">
                  <c:v>50.8</c:v>
                </c:pt>
                <c:pt idx="5">
                  <c:v>50.3</c:v>
                </c:pt>
                <c:pt idx="6">
                  <c:v>50</c:v>
                </c:pt>
              </c:numCache>
            </c:numRef>
          </c:val>
        </c:ser>
        <c:dLbls>
          <c:numFmt formatCode="[$-410]#,##0.0" sourceLinked="0"/>
          <c:txPr>
            <a:bodyPr/>
            <a:lstStyle/>
            <a:p>
              <a:pPr>
                <a:defRPr b="0" i="0" strike="noStrike" sz="900" u="none">
                  <a:solidFill>
                    <a:srgbClr val="1721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1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tasso di occupazione varia molto più tra le regioni dell'UE che tra i paesi
Nel 2025 l'occupazione nell'UE ha raggiunto il 76,1%, 1,9 punti sotto l'obiettivo 2030. Quali paesi guidano, e dove il divario fra regioni è più ampio.
Ultimo aggiornamento 2026-10-22
silverdatalab.com/it/studi/tassi-di-occupazione-regionali-nell-ue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di occupazione delle persone fra i 20 e i 64 anni nel 2025, Stati membri dell'UE più alti e più bassi: Malta 83,6%, Paesi Bassi 83,4% e Cechia 82,9% sopra la media UE del 76,1%, e Grecia 71,0%, Romania 69,0% e Italia 67,6% sotto, tutti letti rispetto all'obiettivo UE del 78% per il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distanze regionali sono molto maggiori di quelle nazionali: 36,9 punti fra la regione più alta e la più bassa fra quelle confrontabili nel 2025, contro 16,0 punti fra Stati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di occupazione, persone fra i 20 e i 64 anni, 2025
Tasso di occupazione (%)
Three highest and three lowest of the 27 EU Member States, with the EU aggregate for reference. The 2030 EU target is 78.0%.
Fonte: lfsi_emp_a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di occupazione per regione NUTS 2, persone fra i 20 e i 64 anni, 2025
Tasso di occupazione (%)
Three highest and three lowest of the 244 EU regions with a published value, with the EU aggregate for reference.
Fonte: lfst_r_lfe2emprtn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 DATA LAB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20" kern="0" dirty="0">
                <a:solidFill>
                  <a:srgbClr val="AF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155448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tasso di occupazione varia molto più tra le regioni dell'UE che tra i paesi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3127248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F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Nel 2025 l'occupazione nell'UE ha raggiunto il 76,1%, 1,9 punti sotto l'obiettivo 2030. Quali paesi guidano, e dove il divario fra regioni è più ampio.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422910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AF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 Data Lab Research Desk   ·   Analisi statistica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02920" y="4430268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AF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Periodo di riferimento 2025   ·   Ultimo aggiornamento 2026-10-22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02920" y="4631436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silverdatalab.com/it/studi/tassi-di-occupazione-regionali-nell-ue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 rot="5400000">
            <a:off x="7360920" y="1417320"/>
            <a:ext cx="1463040" cy="1463040"/>
          </a:xfrm>
          <a:prstGeom prst="hexagon">
            <a:avLst/>
          </a:prstGeom>
          <a:solidFill>
            <a:srgbClr val="FFFFFF">
              <a:alpha val="0"/>
            </a:srgbClr>
          </a:solidFill>
          <a:ln w="15875">
            <a:solidFill>
              <a:srgbClr val="24304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 principali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322324"/>
            <a:ext cx="3931920" cy="1691132"/>
          </a:xfrm>
          <a:prstGeom prst="rect">
            <a:avLst/>
          </a:prstGeom>
          <a:solidFill>
            <a:srgbClr val="F5F6F8"/>
          </a:solidFill>
          <a:ln/>
        </p:spPr>
      </p:sp>
      <p:sp>
        <p:nvSpPr>
          <p:cNvPr id="5" name="Text 3"/>
          <p:cNvSpPr/>
          <p:nvPr/>
        </p:nvSpPr>
        <p:spPr>
          <a:xfrm>
            <a:off x="722376" y="1486916"/>
            <a:ext cx="3493008" cy="136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Nel 2025 il 76,1% delle persone fra i 20 e i 64 anni risultava occupato nell'UE, ovvero 197,8 milioni di persone: il valore più alto da quando la serie è cominciata, nel 2009.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709160" y="1322324"/>
            <a:ext cx="3931920" cy="1691132"/>
          </a:xfrm>
          <a:prstGeom prst="rect">
            <a:avLst/>
          </a:prstGeom>
          <a:solidFill>
            <a:srgbClr val="F5F6F8"/>
          </a:solidFill>
          <a:ln/>
        </p:spPr>
      </p:sp>
      <p:sp>
        <p:nvSpPr>
          <p:cNvPr id="7" name="Text 5"/>
          <p:cNvSpPr/>
          <p:nvPr/>
        </p:nvSpPr>
        <p:spPr>
          <a:xfrm>
            <a:off x="4928616" y="1486916"/>
            <a:ext cx="3493008" cy="136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L'obiettivo del 78% per il 2030 dista 1,9 punti percentuali, dopo un guadagno di 0,4 punti nell'ultimo anno.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3269488"/>
            <a:ext cx="3931920" cy="1691132"/>
          </a:xfrm>
          <a:prstGeom prst="rect">
            <a:avLst/>
          </a:prstGeom>
          <a:solidFill>
            <a:srgbClr val="F5F6F8"/>
          </a:solidFill>
          <a:ln/>
        </p:spPr>
      </p:sp>
      <p:sp>
        <p:nvSpPr>
          <p:cNvPr id="9" name="Text 7"/>
          <p:cNvSpPr/>
          <p:nvPr/>
        </p:nvSpPr>
        <p:spPr>
          <a:xfrm>
            <a:off x="722376" y="3434080"/>
            <a:ext cx="3493008" cy="136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Guida Malta con l'83,6% e chiude l'Italia con il 67,6%: 16,0 punti percentuali fra lo Stato membro più alto e il più basso.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09160" y="3269488"/>
            <a:ext cx="3931920" cy="1691132"/>
          </a:xfrm>
          <a:prstGeom prst="rect">
            <a:avLst/>
          </a:prstGeom>
          <a:solidFill>
            <a:srgbClr val="F5F6F8"/>
          </a:solidFill>
          <a:ln/>
        </p:spPr>
      </p:sp>
      <p:sp>
        <p:nvSpPr>
          <p:cNvPr id="11" name="Text 9"/>
          <p:cNvSpPr/>
          <p:nvPr/>
        </p:nvSpPr>
        <p:spPr>
          <a:xfrm>
            <a:off x="4928616" y="3434080"/>
            <a:ext cx="3493008" cy="136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posizione dell'Italia è una questione di genere: con il 58,0% le donne italiane registrano il tasso di occupazione femminile più basso dell'Unione, e i 19,1 punti di distanza dagli uomini italiani sono i più ampi dell'UE.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Tasso di occupazione, persone fra i 20 e i 64 anni, 2025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529080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Tasso di occupazione (%)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11480" y="1748536"/>
          <a:ext cx="8321040" cy="303834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Tasso di occupazione per regione NUTS 2, persone fra i 20 e i 64 anni, 2025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529080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Tasso di occupazione (%)</a:t>
            </a:r>
            <a:endParaRPr lang="en-US" sz="1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11480" y="1748536"/>
          <a:ext cx="8321040" cy="273659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502920" y="4485132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Mayotte è più bassa di ogni regione mostrata, con il 36,9%, ed è qui esclusa: è coperta da un'indagine annuale separata, il che la rende non direttamente confrontabile con il resto della serie.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questi dati non dicono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340612"/>
            <a:ext cx="292608" cy="292608"/>
          </a:xfrm>
          <a:prstGeom prst="ellipse">
            <a:avLst/>
          </a:prstGeom>
          <a:solidFill>
            <a:srgbClr val="172133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3406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78408" y="1322324"/>
            <a:ext cx="7662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regione falsifica la versione semplice della classifica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78408" y="1541780"/>
            <a:ext cx="766267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Mayotte registra il 36,9% nel 2025, sotto ogni regione citata sopra. È esclusa dalla classifica qui perché Eurostat la copre con un'indagine annuale separata, il che la rende non direttamente confrontabile con il resto della serie. Anche Mayotte è segnata dall'avvertenza di definizione difforme, ma non è quello il motivo, e non potrebbe esserlo: la portano 46 delle 244 regioni, fra cui ogni regione francese e ogni regione spagnola. L'esclusione è legittima; lasciarla non dichiarata non lo sarebbe. Letta come "le tre regioni più basse dell'UE" senza quella precisazione, l'affermazione è falsa.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questi dati non dicono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340612"/>
            <a:ext cx="292608" cy="292608"/>
          </a:xfrm>
          <a:prstGeom prst="ellipse">
            <a:avLst/>
          </a:prstGeom>
          <a:solidFill>
            <a:srgbClr val="172133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3406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78408" y="1322324"/>
            <a:ext cx="7662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risultati prima e dopo il 2021 non sono pienamente confrontabili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78408" y="1541780"/>
            <a:ext cx="766267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rottura di serie cade il 1° gennaio 2021 con l'introduzione del nuovo quadro dell'indagine europea sulle forze di lavoro. I confronti che attraversano quella data — compresi il punto di partenza 2009 e il decennio di guadagni citati sopra — sono segnati da quella discontinuità e vanno letti come ordine di grandezza e non come distanza esatta. Una seconda rottura, molto più circoscritta, è segnalata al 2024, in ogni regione francese e in ogni regione bulgara: 33 dei 244 valori. Nessuno dei valori del 2025 ne porta una, quindi il confronto fra il 2024 e il 2025 non ne è toccato.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02920" y="2702729"/>
            <a:ext cx="292608" cy="292608"/>
          </a:xfrm>
          <a:prstGeom prst="ellipse">
            <a:avLst/>
          </a:prstGeom>
          <a:solidFill>
            <a:srgbClr val="172133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70272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78408" y="2684441"/>
            <a:ext cx="7662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dati regionali sono per luogo di residenza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78408" y="2903897"/>
            <a:ext cx="76626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 attribuisce l'occupazione regionale per regione di residenza abituale, che può differire dal luogo di lavoro. Nelle aree metropolitane con forte pendolarismo questo gonfia le regioni residenziali attorno a una città rispetto alla città stessa, ed è un artefatto di misurazione e non un fenomeno del mercato del lavoro. Non va confuso con l'esclusione reale visibile negli indicatori sui giovani e sui NEET.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02920" y="3772239"/>
            <a:ext cx="292608" cy="292608"/>
          </a:xfrm>
          <a:prstGeom prst="ellipse">
            <a:avLst/>
          </a:prstGeom>
          <a:solidFill>
            <a:srgbClr val="172133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377223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978408" y="3753951"/>
            <a:ext cx="7662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dati della Corsica sono segnalati come poco affidabili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78408" y="3973407"/>
            <a:ext cx="76626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campione della Corsica è troppo piccolo per sostenere stime regionali affidabili, ed Eurostat ne segnala il valore di conseguenza: nel 2025 la Corsica è la sola delle 244 regioni il cui valore porta quell'avvertenza. Nessuna cifra di questa pagina si fonda su quel valore. Mayotte è il caso a parte di cui sopra: il suo valore è riportato solo per dire perché la regione è esclusa, mai per sostenere un'affermazione.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OCCUPAZIONE E POLITICHE SOCIALI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 metodologica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1554480"/>
            <a:ext cx="7132320" cy="2948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tasso di occupazione è la quota di popolazione fra i 20 e i 64 anni che risulta occupata. Il denominatore è la popolazione totale di quella fascia d'età, non le forze di lavoro: un tasso del 76,1% non significa che il 23,9% sia disoccupato, perché la parte restante comprende studenti, persone che prestano cura, malati di lunga durata e pensionati anticipati.</a:t>
            </a: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fascia d'età è 20-64 in tutto lo studio, la fascia su cui è definito l'obiettivo UE per il 2030. La vista predefinita di Eurostat per il dataset regionale è 15-64 e produce dati inferiori di circa cinque punti; le due non sono intercambiabili. Entrambe le estrazioni usate qui sono archiviate sotto data/eurostat/ con i rispettivi filtri registrati, così che qualunque cifra di questa pagina possa essere riverificata sul file da cui proviene. I dati nazionali e quelli regionali si riferiscono entrambi al 2025, che è l'anno più recente completo in ciascuna delle due serie.</a:t>
            </a: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L'estrazione nazionale contiene l'intera serie pubblicata ed entrambe le unità in cui l'indicatore è pubblicato, il tasso e il numero di persone, così i 197,8 milioni, il 67,3% registrato nel 2009 e i guadagni dell'ultimo decennio sono letti dallo stesso file dei tassi del 2025. La serie dell'aggregato UE comincia a sua volta nel 2009, e con essa quella di ogni Stato membro tranne la Francia, che risale al 2003, e la Svezia, che risale al 2005.</a:t>
            </a: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721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scarto fra un paese e l'aggregato UE, ovunque compaia, è derivato da Silver Data Lab per differenza ed è segnalato come derivato. Lo sono anche tutti gli altri conteggi, le ampiezze, le distanze e i valori di metà classifica di questa pagina: le distanze dall'obiettivo 2030, l'ampiezza della forbice regionale, i conteggi di Stati membri e di regioni e i conteggi dei valori segnalati. Eurostat non ne pubblica nessuno.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7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B88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 DI ORIGINE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713232"/>
            <a:ext cx="6492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tasso di occupazione varia molto più tra le regioni dell'UE che tra i paesi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02920" y="15727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 and labour force by sex and age — annual data — Eurostat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792224"/>
            <a:ext cx="8138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F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Filtri applicati: lfsi_emp_a · freq=A · indic_em=EMP_LFS · unit=PC_POP, THS_PER · age=Y20-64 · sex=T, F, M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02920" y="1975104"/>
            <a:ext cx="8138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Estratto il: 2026-10-22 · Fonte aggiornata il: 2026-09-10 · https://doi.org/10.2908/lfsi_emp_a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02920" y="2322576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 rates by educational attainment level, citizenship and NUTS 2 region — Eurostat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2920" y="2542032"/>
            <a:ext cx="8138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F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Filtri applicati: lfst_r_lfe2emprtn · freq=A · citizen=TOTAL · isced11=TOTAL · age=Y20-64 · sex=T · unit=PC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502920" y="2724912"/>
            <a:ext cx="8138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Estratto il: 2026-09-11 · Fonte aggiornata il: 2026-09-10 · https://doi.org/10.2908/lfst_r_lfe2emprtn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02920" y="4485132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3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silverdatalab.com/it/studi/tassi-di-occupazione-regionali-nell-ue  ·  CC BY 4.0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 rot="5400000">
            <a:off x="7589520" y="3589020"/>
            <a:ext cx="1097280" cy="1097280"/>
          </a:xfrm>
          <a:prstGeom prst="hexagon">
            <a:avLst/>
          </a:prstGeom>
          <a:solidFill>
            <a:srgbClr val="FFFFFF">
              <a:alpha val="0"/>
            </a:srgbClr>
          </a:solidFill>
          <a:ln w="15875">
            <a:solidFill>
              <a:srgbClr val="24304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Silver Data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tasso di occupazione varia molto più tra le regioni dell'UE che tra i paesi</dc:title>
  <dc:subject>Nel 2025 l'occupazione nell'UE ha raggiunto il 76,1%, 1,9 punti sotto l'obiettivo 2030. Quali paesi guidano, e dove il divario fra regioni è più ampio.</dc:subject>
  <dc:creator>Silver Data Lab Research Desk</dc:creator>
  <cp:lastModifiedBy>Silver Data Lab Research Desk</cp:lastModifiedBy>
  <cp:revision>1</cp:revision>
  <dcterms:created xsi:type="dcterms:W3CDTF">2026-10-25T22:22:24Z</dcterms:created>
  <dcterms:modified xsi:type="dcterms:W3CDTF">2026-10-25T22:22:24Z</dcterms:modified>
</cp:coreProperties>
</file>